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42" r:id="rId5"/>
    <p:sldId id="259" r:id="rId6"/>
    <p:sldId id="345" r:id="rId7"/>
    <p:sldId id="344" r:id="rId8"/>
    <p:sldId id="341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5" r:id="rId23"/>
    <p:sldId id="369" r:id="rId24"/>
    <p:sldId id="370" r:id="rId25"/>
    <p:sldId id="371" r:id="rId26"/>
  </p:sldIdLst>
  <p:sldSz cx="18288000" cy="10287000"/>
  <p:notesSz cx="6858000" cy="9144000"/>
  <p:embeddedFontLst>
    <p:embeddedFont>
      <p:font typeface="Lato 1 Bold" panose="020B0604020202020204" charset="0"/>
      <p:regular r:id="rId28"/>
    </p:embeddedFont>
    <p:embeddedFont>
      <p:font typeface="Lato 2" panose="020B0604020202020204" charset="0"/>
      <p:regular r:id="rId29"/>
    </p:embeddedFont>
    <p:embeddedFont>
      <p:font typeface="Open Sans Bold" panose="020B0604020202020204" charset="0"/>
      <p:regular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Ubuntu" panose="020B0504030602030204" pitchFamily="34" charset="0"/>
      <p:regular r:id="rId35"/>
      <p:bold r:id="rId36"/>
      <p:italic r:id="rId37"/>
      <p:boldItalic r:id="rId38"/>
    </p:embeddedFont>
    <p:embeddedFont>
      <p:font typeface="Ubuntu Bold" panose="020B080403060203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061" autoAdjust="0"/>
  </p:normalViewPr>
  <p:slideViewPr>
    <p:cSldViewPr>
      <p:cViewPr varScale="1">
        <p:scale>
          <a:sx n="42" d="100"/>
          <a:sy n="42" d="100"/>
        </p:scale>
        <p:origin x="91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763CC-EE94-4B0C-9521-804D8AC0EB87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AF00A-4CA3-4D32-9B03-4234A3595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44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u="none" dirty="0"/>
              <a:t>1. Eu já usei telefone fixo</a:t>
            </a:r>
          </a:p>
          <a:p>
            <a:r>
              <a:rPr lang="pt-BR" u="none" dirty="0"/>
              <a:t>2. Eu já comi pizza fria</a:t>
            </a:r>
          </a:p>
          <a:p>
            <a:r>
              <a:rPr lang="pt-BR" u="none" dirty="0"/>
              <a:t>3. Eu já trabalhei na área de TI </a:t>
            </a:r>
          </a:p>
          <a:p>
            <a:r>
              <a:rPr lang="pt-BR" u="none" dirty="0"/>
              <a:t>4. Eu já criei meu perfil no </a:t>
            </a:r>
            <a:r>
              <a:rPr lang="pt-BR" u="none" dirty="0" err="1"/>
              <a:t>Linkedin</a:t>
            </a:r>
            <a:endParaRPr lang="pt-BR" u="none" dirty="0"/>
          </a:p>
          <a:p>
            <a:r>
              <a:rPr lang="pt-BR" u="none" dirty="0"/>
              <a:t>5. Eu já matei aula</a:t>
            </a:r>
          </a:p>
          <a:p>
            <a:r>
              <a:rPr lang="pt-BR" u="none" dirty="0"/>
              <a:t>6. Eu já consegui emprego pelo LinkedIn.</a:t>
            </a:r>
          </a:p>
          <a:p>
            <a:r>
              <a:rPr lang="pt-BR" u="none" dirty="0"/>
              <a:t>7. Eu já conquistei  meu emprego pelo </a:t>
            </a:r>
            <a:r>
              <a:rPr lang="pt-BR" u="none" dirty="0" err="1"/>
              <a:t>instagram</a:t>
            </a:r>
            <a:r>
              <a:rPr lang="pt-BR" u="none" dirty="0"/>
              <a:t>.</a:t>
            </a:r>
          </a:p>
          <a:p>
            <a:r>
              <a:rPr lang="pt-BR" u="none" dirty="0"/>
              <a:t>8. Eu já joguei no tigrinho</a:t>
            </a:r>
          </a:p>
          <a:p>
            <a:r>
              <a:rPr lang="pt-BR" u="none" dirty="0"/>
              <a:t>9. eu já perdi 100 reais na </a:t>
            </a:r>
            <a:r>
              <a:rPr lang="pt-BR" u="none" dirty="0" err="1"/>
              <a:t>bet</a:t>
            </a:r>
            <a:endParaRPr lang="pt-BR" u="none" dirty="0"/>
          </a:p>
          <a:p>
            <a:r>
              <a:rPr lang="pt-BR" u="none" dirty="0"/>
              <a:t>Eu já trabalho na aérea da tecnologia</a:t>
            </a:r>
          </a:p>
          <a:p>
            <a:r>
              <a:rPr lang="pt-BR" u="none" dirty="0"/>
              <a:t>eu já </a:t>
            </a:r>
            <a:r>
              <a:rPr lang="pt-BR" u="none" dirty="0" err="1"/>
              <a:t>stalkeei</a:t>
            </a:r>
            <a:r>
              <a:rPr lang="pt-BR" u="none" dirty="0"/>
              <a:t> alguém no LinkedIn</a:t>
            </a:r>
          </a:p>
          <a:p>
            <a:endParaRPr lang="pt-BR" u="none" dirty="0"/>
          </a:p>
          <a:p>
            <a:endParaRPr lang="pt-BR" u="none" dirty="0"/>
          </a:p>
          <a:p>
            <a:endParaRPr lang="pt-BR" u="none" dirty="0"/>
          </a:p>
          <a:p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81475-13BC-4867-A9E1-DBAE3C824E92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619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AF00A-4CA3-4D32-9B03-4234A359577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49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svg"/><Relationship Id="rId7" Type="http://schemas.openxmlformats.org/officeDocument/2006/relationships/image" Target="../media/image4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41.jpe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document/d/1QNRFHDDwbzMc7EWeDMr-rlAqEHWTEnOj5WUj07rUzJA/edit?usp=sharing" TargetMode="External"/><Relationship Id="rId4" Type="http://schemas.openxmlformats.org/officeDocument/2006/relationships/hyperlink" Target="https://docs.google.com/document/d/1q9yAPCynZ73Z7O7xi31qeCT5R37hXTZHutTBjrm5tXM/edit?usp=sharin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6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9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://lattes.cnpq.br/9144412328840200" TargetMode="External"/><Relationship Id="rId5" Type="http://schemas.openxmlformats.org/officeDocument/2006/relationships/image" Target="../media/image12.svg"/><Relationship Id="rId10" Type="http://schemas.openxmlformats.org/officeDocument/2006/relationships/image" Target="../media/image10.jpeg"/><Relationship Id="rId4" Type="http://schemas.openxmlformats.org/officeDocument/2006/relationships/image" Target="../media/image11.png"/><Relationship Id="rId9" Type="http://schemas.openxmlformats.org/officeDocument/2006/relationships/hyperlink" Target="mailto:erica.oliveira@prof.una.b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5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48546" y="-8155425"/>
            <a:ext cx="32840852" cy="32840852"/>
          </a:xfrm>
          <a:custGeom>
            <a:avLst/>
            <a:gdLst/>
            <a:ahLst/>
            <a:cxnLst/>
            <a:rect l="l" t="t" r="r" b="b"/>
            <a:pathLst>
              <a:path w="32840852" h="32840852">
                <a:moveTo>
                  <a:pt x="0" y="0"/>
                </a:moveTo>
                <a:lnTo>
                  <a:pt x="32840853" y="0"/>
                </a:lnTo>
                <a:lnTo>
                  <a:pt x="32840853" y="32840853"/>
                </a:lnTo>
                <a:lnTo>
                  <a:pt x="0" y="3284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6368314" y="1904711"/>
            <a:ext cx="3996701" cy="934229"/>
          </a:xfrm>
          <a:custGeom>
            <a:avLst/>
            <a:gdLst/>
            <a:ahLst/>
            <a:cxnLst/>
            <a:rect l="l" t="t" r="r" b="b"/>
            <a:pathLst>
              <a:path w="3996701" h="934229">
                <a:moveTo>
                  <a:pt x="0" y="934229"/>
                </a:moveTo>
                <a:lnTo>
                  <a:pt x="3996702" y="934229"/>
                </a:lnTo>
                <a:lnTo>
                  <a:pt x="3996702" y="0"/>
                </a:lnTo>
                <a:lnTo>
                  <a:pt x="0" y="0"/>
                </a:lnTo>
                <a:lnTo>
                  <a:pt x="0" y="9342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8906050" flipV="1">
            <a:off x="5665172" y="670686"/>
            <a:ext cx="1065962" cy="1031319"/>
          </a:xfrm>
          <a:custGeom>
            <a:avLst/>
            <a:gdLst/>
            <a:ahLst/>
            <a:cxnLst/>
            <a:rect l="l" t="t" r="r" b="b"/>
            <a:pathLst>
              <a:path w="1065962" h="1031319">
                <a:moveTo>
                  <a:pt x="0" y="1031319"/>
                </a:moveTo>
                <a:lnTo>
                  <a:pt x="1065962" y="1031319"/>
                </a:lnTo>
                <a:lnTo>
                  <a:pt x="1065962" y="0"/>
                </a:lnTo>
                <a:lnTo>
                  <a:pt x="0" y="0"/>
                </a:lnTo>
                <a:lnTo>
                  <a:pt x="0" y="10313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366665" y="1735584"/>
            <a:ext cx="9724786" cy="8229600"/>
          </a:xfrm>
          <a:custGeom>
            <a:avLst/>
            <a:gdLst/>
            <a:ahLst/>
            <a:cxnLst/>
            <a:rect l="l" t="t" r="r" b="b"/>
            <a:pathLst>
              <a:path w="9724786" h="8229600">
                <a:moveTo>
                  <a:pt x="0" y="0"/>
                </a:moveTo>
                <a:lnTo>
                  <a:pt x="9724786" y="0"/>
                </a:lnTo>
                <a:lnTo>
                  <a:pt x="97247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93271" y="3974594"/>
            <a:ext cx="7508450" cy="35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dirty="0">
                <a:solidFill>
                  <a:srgbClr val="9B5C8F"/>
                </a:solidFill>
                <a:latin typeface="Ubuntu"/>
                <a:ea typeface="Ubuntu"/>
                <a:cs typeface="Ubuntu"/>
                <a:sym typeface="Ubuntu"/>
              </a:rPr>
              <a:t>GESTÃO E QUALIDADE DE SOFTWARE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5938955" y="620899"/>
            <a:ext cx="2070340" cy="2057400"/>
          </a:xfrm>
          <a:custGeom>
            <a:avLst/>
            <a:gdLst/>
            <a:ahLst/>
            <a:cxnLst/>
            <a:rect l="l" t="t" r="r" b="b"/>
            <a:pathLst>
              <a:path w="2070340" h="2057400">
                <a:moveTo>
                  <a:pt x="0" y="0"/>
                </a:moveTo>
                <a:lnTo>
                  <a:pt x="2070340" y="0"/>
                </a:lnTo>
                <a:lnTo>
                  <a:pt x="20703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969241" y="359396"/>
            <a:ext cx="14047067" cy="89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Tópicos</a:t>
            </a:r>
            <a:r>
              <a:rPr lang="en-US" sz="5600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Geradores</a:t>
            </a:r>
            <a:endParaRPr lang="en-US" sz="5600" dirty="0">
              <a:solidFill>
                <a:srgbClr val="7030A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590031" y="3673607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9198536" y="3673607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5807042" y="3673607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AutoShape 9"/>
          <p:cNvSpPr/>
          <p:nvPr/>
        </p:nvSpPr>
        <p:spPr>
          <a:xfrm>
            <a:off x="2415548" y="3673607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617682" y="3673607"/>
            <a:ext cx="969329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2037296" y="3504022"/>
            <a:ext cx="339170" cy="3391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45802" y="3504022"/>
            <a:ext cx="339170" cy="3391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54307" y="3504022"/>
            <a:ext cx="339170" cy="3391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62813" y="3504022"/>
            <a:ext cx="339170" cy="3391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9181942" y="7962658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6" name="AutoShape 26"/>
          <p:cNvSpPr/>
          <p:nvPr/>
        </p:nvSpPr>
        <p:spPr>
          <a:xfrm flipH="1">
            <a:off x="12573437" y="7962658"/>
            <a:ext cx="2618012" cy="0"/>
          </a:xfrm>
          <a:prstGeom prst="line">
            <a:avLst/>
          </a:prstGeom>
          <a:ln w="47625" cap="flat">
            <a:solidFill>
              <a:srgbClr val="9B5C8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0" name="Group 30"/>
          <p:cNvGrpSpPr/>
          <p:nvPr/>
        </p:nvGrpSpPr>
        <p:grpSpPr>
          <a:xfrm rot="-10800000">
            <a:off x="8622024" y="7793073"/>
            <a:ext cx="339170" cy="33917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12013518" y="7793073"/>
            <a:ext cx="339170" cy="33917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B5C8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50561" y="3048000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803844" y="7357316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8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9443" y="4535679"/>
            <a:ext cx="2728977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Qualidade de Software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016308" y="8930313"/>
            <a:ext cx="2728977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 err="1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Evolução</a:t>
            </a:r>
            <a:r>
              <a:rPr lang="en-US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 de software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442055" y="3048000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195338" y="7357316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70938" y="4535679"/>
            <a:ext cx="2728977" cy="32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 err="1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Estratégias</a:t>
            </a:r>
            <a:r>
              <a:rPr lang="en-US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 de testes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40021" y="8930313"/>
            <a:ext cx="2728977" cy="68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Modelos de qualidade de produto e processos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833277" y="3048000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3</a:t>
            </a:r>
          </a:p>
        </p:txBody>
      </p:sp>
      <p:sp>
        <p:nvSpPr>
          <p:cNvPr id="47" name="Freeform 47"/>
          <p:cNvSpPr/>
          <p:nvPr/>
        </p:nvSpPr>
        <p:spPr>
          <a:xfrm rot="5400000">
            <a:off x="14231611" y="4683542"/>
            <a:ext cx="4635887" cy="2241528"/>
          </a:xfrm>
          <a:custGeom>
            <a:avLst/>
            <a:gdLst/>
            <a:ahLst/>
            <a:cxnLst/>
            <a:rect l="l" t="t" r="r" b="b"/>
            <a:pathLst>
              <a:path w="4635887" h="2241528">
                <a:moveTo>
                  <a:pt x="0" y="0"/>
                </a:moveTo>
                <a:lnTo>
                  <a:pt x="4635887" y="0"/>
                </a:lnTo>
                <a:lnTo>
                  <a:pt x="4635887" y="2241527"/>
                </a:lnTo>
                <a:lnTo>
                  <a:pt x="0" y="2241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8" name="TextBox 48"/>
          <p:cNvSpPr txBox="1"/>
          <p:nvPr/>
        </p:nvSpPr>
        <p:spPr>
          <a:xfrm>
            <a:off x="14586560" y="7357316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462159" y="4535679"/>
            <a:ext cx="2728977" cy="68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Estimativa e indicadores de software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063734" y="8930313"/>
            <a:ext cx="2728977" cy="68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Test </a:t>
            </a:r>
            <a:r>
              <a:rPr lang="pt-BR" sz="1999" dirty="0" err="1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Driven</a:t>
            </a: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 </a:t>
            </a:r>
            <a:r>
              <a:rPr lang="pt-BR" sz="1999" dirty="0" err="1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Development</a:t>
            </a: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 - TDD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225044" y="3048000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4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53926" y="4535679"/>
            <a:ext cx="2728977" cy="104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Maturidade no desenvolvimento de software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616266" y="3048000"/>
            <a:ext cx="1964220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4">
                <a:solidFill>
                  <a:srgbClr val="9B5C8F"/>
                </a:solidFill>
                <a:latin typeface="Lato 1 Bold"/>
                <a:ea typeface="Lato 1 Bold"/>
                <a:cs typeface="Lato 1 Bold"/>
                <a:sym typeface="Lato 1 Bold"/>
              </a:rPr>
              <a:t>5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245148" y="4535679"/>
            <a:ext cx="2728977" cy="104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pt-BR" sz="1999" dirty="0">
                <a:solidFill>
                  <a:srgbClr val="9B5C8F"/>
                </a:solidFill>
                <a:latin typeface="Lato 2"/>
                <a:ea typeface="Lato 2"/>
                <a:cs typeface="Lato 2"/>
                <a:sym typeface="Lato 2"/>
              </a:rPr>
              <a:t>Gestão de configuração e versionamento de software</a:t>
            </a:r>
            <a:endParaRPr lang="en-US" sz="1999" dirty="0">
              <a:solidFill>
                <a:srgbClr val="9B5C8F"/>
              </a:solidFill>
              <a:latin typeface="Lato 2"/>
              <a:ea typeface="Lato 2"/>
              <a:cs typeface="Lato 2"/>
              <a:sym typeface="Lato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5991222" y="1106660"/>
            <a:ext cx="1860256" cy="1623496"/>
          </a:xfrm>
          <a:custGeom>
            <a:avLst/>
            <a:gdLst/>
            <a:ahLst/>
            <a:cxnLst/>
            <a:rect l="l" t="t" r="r" b="b"/>
            <a:pathLst>
              <a:path w="1860256" h="1623496">
                <a:moveTo>
                  <a:pt x="0" y="0"/>
                </a:moveTo>
                <a:lnTo>
                  <a:pt x="1860257" y="0"/>
                </a:lnTo>
                <a:lnTo>
                  <a:pt x="1860257" y="1623497"/>
                </a:lnTo>
                <a:lnTo>
                  <a:pt x="0" y="162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630525" y="3936447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3" y="0"/>
                </a:lnTo>
                <a:lnTo>
                  <a:pt x="715913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630525" y="5296026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3" y="0"/>
                </a:lnTo>
                <a:lnTo>
                  <a:pt x="715913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630525" y="6655605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3" y="0"/>
                </a:lnTo>
                <a:lnTo>
                  <a:pt x="715913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57941" y="6535790"/>
            <a:ext cx="2497595" cy="2319642"/>
          </a:xfrm>
          <a:custGeom>
            <a:avLst/>
            <a:gdLst/>
            <a:ahLst/>
            <a:cxnLst/>
            <a:rect l="l" t="t" r="r" b="b"/>
            <a:pathLst>
              <a:path w="2497595" h="2319642">
                <a:moveTo>
                  <a:pt x="0" y="0"/>
                </a:moveTo>
                <a:lnTo>
                  <a:pt x="2497595" y="0"/>
                </a:lnTo>
                <a:lnTo>
                  <a:pt x="2497595" y="2319641"/>
                </a:lnTo>
                <a:lnTo>
                  <a:pt x="0" y="2319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64333" y="549130"/>
            <a:ext cx="817966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Dias e Horários de Aula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4305" y="5302576"/>
            <a:ext cx="8220095" cy="64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Terça-feira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 (Erica – digital)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93191" y="6662154"/>
            <a:ext cx="7651608" cy="64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Busca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Ativa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 (</a:t>
            </a: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Ulife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333" y="4500571"/>
            <a:ext cx="4084811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9B5C8F"/>
                </a:solidFill>
                <a:latin typeface="Ubuntu Bold"/>
                <a:ea typeface="Ubuntu Bold"/>
                <a:cs typeface="Ubuntu Bold"/>
                <a:sym typeface="Ubuntu Bold"/>
              </a:rPr>
              <a:t>SE LIGA…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93190" y="3942997"/>
            <a:ext cx="7651609" cy="64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Segunda-</a:t>
            </a: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feira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 (</a:t>
            </a:r>
            <a:r>
              <a:rPr lang="en-US" sz="3999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presencial</a:t>
            </a:r>
            <a:r>
              <a:rPr lang="en-US" sz="3999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315437" y="1452880"/>
            <a:ext cx="1244476" cy="1221142"/>
          </a:xfrm>
          <a:custGeom>
            <a:avLst/>
            <a:gdLst/>
            <a:ahLst/>
            <a:cxnLst/>
            <a:rect l="l" t="t" r="r" b="b"/>
            <a:pathLst>
              <a:path w="1244476" h="1221142">
                <a:moveTo>
                  <a:pt x="0" y="0"/>
                </a:moveTo>
                <a:lnTo>
                  <a:pt x="1244476" y="0"/>
                </a:lnTo>
                <a:lnTo>
                  <a:pt x="1244476" y="1221142"/>
                </a:lnTo>
                <a:lnTo>
                  <a:pt x="0" y="122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471170"/>
            <a:ext cx="7157968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TECH WEEK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23840"/>
            <a:ext cx="6962428" cy="176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9"/>
              </a:lnSpc>
            </a:pPr>
            <a:r>
              <a:rPr lang="en-US" sz="2999">
                <a:solidFill>
                  <a:srgbClr val="7D7D7D"/>
                </a:solidFill>
                <a:latin typeface="Ubuntu"/>
                <a:ea typeface="Ubuntu"/>
                <a:cs typeface="Ubuntu"/>
                <a:sym typeface="Ubuntu"/>
              </a:rPr>
              <a:t>Um festival de tecnologia e inovação onde todas as gigantes do mercado se encontram.</a:t>
            </a:r>
          </a:p>
        </p:txBody>
      </p:sp>
      <p:sp>
        <p:nvSpPr>
          <p:cNvPr id="6" name="Freeform 6"/>
          <p:cNvSpPr/>
          <p:nvPr/>
        </p:nvSpPr>
        <p:spPr>
          <a:xfrm>
            <a:off x="4462774" y="4092696"/>
            <a:ext cx="3723894" cy="4114800"/>
          </a:xfrm>
          <a:custGeom>
            <a:avLst/>
            <a:gdLst/>
            <a:ahLst/>
            <a:cxnLst/>
            <a:rect l="l" t="t" r="r" b="b"/>
            <a:pathLst>
              <a:path w="3723894" h="4114800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333269" y="4504176"/>
            <a:ext cx="8527774" cy="3837498"/>
          </a:xfrm>
          <a:custGeom>
            <a:avLst/>
            <a:gdLst/>
            <a:ahLst/>
            <a:cxnLst/>
            <a:rect l="l" t="t" r="r" b="b"/>
            <a:pathLst>
              <a:path w="8527774" h="3837498">
                <a:moveTo>
                  <a:pt x="0" y="0"/>
                </a:moveTo>
                <a:lnTo>
                  <a:pt x="8527774" y="0"/>
                </a:lnTo>
                <a:lnTo>
                  <a:pt x="8527774" y="3837498"/>
                </a:lnTo>
                <a:lnTo>
                  <a:pt x="0" y="3837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2760104" y="5056183"/>
            <a:ext cx="4739666" cy="205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5960" dirty="0">
                <a:solidFill>
                  <a:srgbClr val="F9F9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03, 04 e 05 </a:t>
            </a:r>
            <a:r>
              <a:rPr lang="en-US" sz="5960" dirty="0" err="1">
                <a:solidFill>
                  <a:srgbClr val="F9F9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Setembro</a:t>
            </a:r>
            <a:endParaRPr lang="en-US" sz="5960" dirty="0">
              <a:solidFill>
                <a:srgbClr val="F9F9F9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24575" y="4841849"/>
            <a:ext cx="5370678" cy="5246370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02" r="-2320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15414490" y="2906001"/>
            <a:ext cx="1061388" cy="1061388"/>
          </a:xfrm>
          <a:custGeom>
            <a:avLst/>
            <a:gdLst/>
            <a:ahLst/>
            <a:cxnLst/>
            <a:rect l="l" t="t" r="r" b="b"/>
            <a:pathLst>
              <a:path w="1061388" h="1061388">
                <a:moveTo>
                  <a:pt x="0" y="0"/>
                </a:moveTo>
                <a:lnTo>
                  <a:pt x="1061388" y="0"/>
                </a:lnTo>
                <a:lnTo>
                  <a:pt x="1061388" y="1061388"/>
                </a:lnTo>
                <a:lnTo>
                  <a:pt x="0" y="106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9628606" y="4923665"/>
            <a:ext cx="2618139" cy="2618139"/>
            <a:chOff x="0" y="0"/>
            <a:chExt cx="3490851" cy="34908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0851" cy="3490851"/>
            </a:xfrm>
            <a:custGeom>
              <a:avLst/>
              <a:gdLst/>
              <a:ahLst/>
              <a:cxnLst/>
              <a:rect l="l" t="t" r="r" b="b"/>
              <a:pathLst>
                <a:path w="3490851" h="3490851">
                  <a:moveTo>
                    <a:pt x="0" y="0"/>
                  </a:moveTo>
                  <a:lnTo>
                    <a:pt x="3490851" y="0"/>
                  </a:lnTo>
                  <a:lnTo>
                    <a:pt x="3490851" y="3490851"/>
                  </a:lnTo>
                  <a:lnTo>
                    <a:pt x="0" y="3490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36115" y="4918619"/>
            <a:ext cx="2623185" cy="2623185"/>
            <a:chOff x="0" y="0"/>
            <a:chExt cx="3497580" cy="34975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7580" cy="3497580"/>
            </a:xfrm>
            <a:custGeom>
              <a:avLst/>
              <a:gdLst/>
              <a:ahLst/>
              <a:cxnLst/>
              <a:rect l="l" t="t" r="r" b="b"/>
              <a:pathLst>
                <a:path w="3497580" h="3497580">
                  <a:moveTo>
                    <a:pt x="0" y="0"/>
                  </a:moveTo>
                  <a:lnTo>
                    <a:pt x="3497580" y="0"/>
                  </a:lnTo>
                  <a:lnTo>
                    <a:pt x="3497580" y="3497580"/>
                  </a:lnTo>
                  <a:lnTo>
                    <a:pt x="0" y="3497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315437" y="2745196"/>
            <a:ext cx="1244476" cy="1221142"/>
          </a:xfrm>
          <a:custGeom>
            <a:avLst/>
            <a:gdLst/>
            <a:ahLst/>
            <a:cxnLst/>
            <a:rect l="l" t="t" r="r" b="b"/>
            <a:pathLst>
              <a:path w="1244476" h="1221142">
                <a:moveTo>
                  <a:pt x="0" y="0"/>
                </a:moveTo>
                <a:lnTo>
                  <a:pt x="1244476" y="0"/>
                </a:lnTo>
                <a:lnTo>
                  <a:pt x="1244476" y="1221142"/>
                </a:lnTo>
                <a:lnTo>
                  <a:pt x="0" y="1221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549130"/>
            <a:ext cx="7157968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ÂNIMA LAB 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649068"/>
            <a:ext cx="6962428" cy="29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9"/>
              </a:lnSpc>
            </a:pPr>
            <a:r>
              <a:rPr lang="en-US" sz="2999">
                <a:solidFill>
                  <a:srgbClr val="7D7D7D"/>
                </a:solidFill>
                <a:latin typeface="Ubuntu"/>
                <a:ea typeface="Ubuntu"/>
                <a:cs typeface="Ubuntu"/>
                <a:sym typeface="Ubuntu"/>
              </a:rPr>
              <a:t>Rede de laboratórios temáticos com o objetivo de acelerar oportunidades de inovação e empreendedorismo de base tecnológica nas áreas do conhecimento do Ecossistema Ânima.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27771" y="4138839"/>
            <a:ext cx="18348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@anima.hub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8936" y="4133263"/>
            <a:ext cx="4577479" cy="40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7"/>
              </a:lnSpc>
            </a:pPr>
            <a:r>
              <a:rPr lang="en-US" sz="232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https://www.animahub.com.br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520102" y="1502347"/>
            <a:ext cx="1478396" cy="1421948"/>
          </a:xfrm>
          <a:custGeom>
            <a:avLst/>
            <a:gdLst/>
            <a:ahLst/>
            <a:cxnLst/>
            <a:rect l="l" t="t" r="r" b="b"/>
            <a:pathLst>
              <a:path w="1478396" h="1421948">
                <a:moveTo>
                  <a:pt x="0" y="0"/>
                </a:moveTo>
                <a:lnTo>
                  <a:pt x="1478396" y="0"/>
                </a:lnTo>
                <a:lnTo>
                  <a:pt x="1478396" y="1421948"/>
                </a:lnTo>
                <a:lnTo>
                  <a:pt x="0" y="1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366115" y="3791504"/>
            <a:ext cx="4564496" cy="6065407"/>
            <a:chOff x="0" y="0"/>
            <a:chExt cx="1202172" cy="15974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Atividades</a:t>
              </a: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</a:t>
              </a: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Avaliativas</a:t>
              </a: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(A1) - </a:t>
              </a:r>
              <a:r>
                <a:rPr lang="en-US" sz="4054" dirty="0">
                  <a:solidFill>
                    <a:srgbClr val="EA4435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30 </a:t>
              </a:r>
              <a:r>
                <a:rPr lang="en-US" sz="4054" dirty="0" err="1">
                  <a:solidFill>
                    <a:srgbClr val="EA4435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pontos</a:t>
              </a:r>
              <a:endParaRPr lang="en-US" sz="4054" dirty="0">
                <a:solidFill>
                  <a:srgbClr val="EA4435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  <a:p>
              <a:pPr algn="ctr">
                <a:lnSpc>
                  <a:spcPts val="5675"/>
                </a:lnSpc>
              </a:pP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(17 e 18/10)</a:t>
              </a:r>
            </a:p>
            <a:p>
              <a:pPr algn="ctr">
                <a:lnSpc>
                  <a:spcPts val="5675"/>
                </a:lnSpc>
              </a:pP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institucional</a:t>
              </a:r>
              <a:endParaRPr lang="en-US" sz="4054" dirty="0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0676" y="3791504"/>
            <a:ext cx="4564496" cy="6065407"/>
            <a:chOff x="0" y="0"/>
            <a:chExt cx="1202172" cy="15974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Atividades</a:t>
              </a: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</a:t>
              </a: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Avaliativas</a:t>
              </a: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(A2) - </a:t>
              </a:r>
              <a:r>
                <a:rPr lang="en-US" sz="4054" dirty="0">
                  <a:solidFill>
                    <a:srgbClr val="EA4435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30 </a:t>
              </a:r>
              <a:r>
                <a:rPr lang="en-US" sz="4054" dirty="0" err="1">
                  <a:solidFill>
                    <a:srgbClr val="EA4435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pontos</a:t>
              </a:r>
              <a:endParaRPr lang="en-US" sz="4054" dirty="0">
                <a:solidFill>
                  <a:srgbClr val="EA4435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  <a:p>
              <a:pPr algn="ctr">
                <a:lnSpc>
                  <a:spcPts val="5675"/>
                </a:lnSpc>
              </a:pPr>
              <a:r>
                <a:rPr lang="en-US" sz="4054" dirty="0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(27 e 28/11)</a:t>
              </a:r>
            </a:p>
            <a:p>
              <a:pPr algn="ctr">
                <a:lnSpc>
                  <a:spcPts val="5675"/>
                </a:lnSpc>
              </a:pPr>
              <a:r>
                <a:rPr lang="en-US" sz="4054" dirty="0" err="1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institucional</a:t>
              </a:r>
              <a:endParaRPr lang="en-US" sz="4054" dirty="0">
                <a:solidFill>
                  <a:srgbClr val="000000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57389" y="3791504"/>
            <a:ext cx="4564496" cy="6065407"/>
            <a:chOff x="0" y="0"/>
            <a:chExt cx="1202172" cy="15974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Atividades Avaliativas (A3) - </a:t>
              </a:r>
              <a:r>
                <a:rPr lang="en-US" sz="4054">
                  <a:solidFill>
                    <a:srgbClr val="EA4435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40 pontos</a:t>
              </a:r>
            </a:p>
            <a:p>
              <a:pPr algn="ctr">
                <a:lnSpc>
                  <a:spcPts val="5675"/>
                </a:lnSpc>
              </a:pPr>
              <a:r>
                <a:rPr lang="en-US" sz="4054">
                  <a:solidFill>
                    <a:srgbClr val="00000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(durante o semestre)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63673" y="2606814"/>
            <a:ext cx="2369380" cy="23693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Distribuição de Pontos e Aprovação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28234" y="2606814"/>
            <a:ext cx="2369380" cy="23693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54947" y="2606814"/>
            <a:ext cx="2369380" cy="23693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520102" y="1502347"/>
            <a:ext cx="1478396" cy="1421948"/>
          </a:xfrm>
          <a:custGeom>
            <a:avLst/>
            <a:gdLst/>
            <a:ahLst/>
            <a:cxnLst/>
            <a:rect l="l" t="t" r="r" b="b"/>
            <a:pathLst>
              <a:path w="1478396" h="1421948">
                <a:moveTo>
                  <a:pt x="0" y="0"/>
                </a:moveTo>
                <a:lnTo>
                  <a:pt x="1478396" y="0"/>
                </a:lnTo>
                <a:lnTo>
                  <a:pt x="1478396" y="1421948"/>
                </a:lnTo>
                <a:lnTo>
                  <a:pt x="0" y="1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A3 - 40 PONTOS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76244" y="3859388"/>
            <a:ext cx="4564496" cy="6065407"/>
            <a:chOff x="0" y="0"/>
            <a:chExt cx="1202172" cy="15974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>
                <a:solidFill>
                  <a:srgbClr val="7030A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 u="sng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4" tooltip="https://docs.google.com/document/d/1q9yAPCynZ73Z7O7xi31qeCT5R37hXTZHutTBjrm5tXM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Atividades</a:t>
              </a:r>
              <a:r>
                <a:rPr lang="en-US" sz="4054" u="sng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4" tooltip="https://docs.google.com/document/d/1q9yAPCynZ73Z7O7xi31qeCT5R37hXTZHutTBjrm5tXM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Professor da Teoria</a:t>
              </a:r>
            </a:p>
            <a:p>
              <a:pPr algn="ctr">
                <a:lnSpc>
                  <a:spcPts val="5675"/>
                </a:lnSpc>
              </a:pPr>
              <a:r>
                <a:rPr lang="en-US" sz="4054" u="sng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4" tooltip="https://docs.google.com/document/d/1q9yAPCynZ73Z7O7xi31qeCT5R37hXTZHutTBjrm5tXM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</a:p>
            <a:p>
              <a:pPr algn="ctr">
                <a:lnSpc>
                  <a:spcPts val="5675"/>
                </a:lnSpc>
              </a:pPr>
              <a:r>
                <a:rPr lang="en-US" sz="4054" u="sng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4" tooltip="https://docs.google.com/document/d/1q9yAPCynZ73Z7O7xi31qeCT5R37hXTZHutTBjrm5tXM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10 </a:t>
              </a:r>
              <a:r>
                <a:rPr lang="en-US" sz="4054" u="sng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4" tooltip="https://docs.google.com/document/d/1q9yAPCynZ73Z7O7xi31qeCT5R37hXTZHutTBjrm5tXM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pontos</a:t>
              </a:r>
              <a:endParaRPr lang="en-US" sz="4054" u="sng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  <a:hlinkClick r:id="rId4" tooltip="https://docs.google.com/document/d/1q9yAPCynZ73Z7O7xi31qeCT5R37hXTZHutTBjrm5tXM/edit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3802" y="2674698"/>
            <a:ext cx="2369380" cy="23693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02957" y="3859388"/>
            <a:ext cx="4564496" cy="6065407"/>
            <a:chOff x="0" y="0"/>
            <a:chExt cx="1202172" cy="15974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 u="sng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5" tooltip="https://docs.google.com/document/d/1QNRFHDDwbzMc7EWeDMr-rlAqEHWTEnOj5WUj07rUzJA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Projeto</a:t>
              </a:r>
              <a:r>
                <a:rPr lang="en-US" sz="4054" u="sng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5" tooltip="https://docs.google.com/document/d/1QNRFHDDwbzMc7EWeDMr-rlAqEHWTEnOj5WUj07rUzJA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– professor da </a:t>
              </a:r>
              <a:r>
                <a:rPr lang="en-US" sz="4054" u="sng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5" tooltip="https://docs.google.com/document/d/1QNRFHDDwbzMc7EWeDMr-rlAqEHWTEnOj5WUj07rUzJA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prática</a:t>
              </a:r>
              <a:endParaRPr lang="en-US" sz="4054" u="sng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  <a:hlinkClick r:id="rId5" tooltip="https://docs.google.com/document/d/1QNRFHDDwbzMc7EWeDMr-rlAqEHWTEnOj5WUj07rUzJA/edit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>
                <a:lnSpc>
                  <a:spcPts val="5675"/>
                </a:lnSpc>
              </a:pPr>
              <a:endParaRPr lang="en-US" sz="4054" u="sng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  <a:hlinkClick r:id="rId5" tooltip="https://docs.google.com/document/d/1QNRFHDDwbzMc7EWeDMr-rlAqEHWTEnOj5WUj07rUzJA/edit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>
                <a:lnSpc>
                  <a:spcPts val="5675"/>
                </a:lnSpc>
              </a:pPr>
              <a:r>
                <a:rPr lang="en-US" sz="4054" u="sng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5" tooltip="https://docs.google.com/document/d/1QNRFHDDwbzMc7EWeDMr-rlAqEHWTEnOj5WUj07rUzJA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20 </a:t>
              </a:r>
              <a:r>
                <a:rPr lang="en-US" sz="4054" u="sng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  <a:hlinkClick r:id="rId5" tooltip="https://docs.google.com/document/d/1QNRFHDDwbzMc7EWeDMr-rlAqEHWTEnOj5WUj07rUzJA/edit?usp=sharing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pontos</a:t>
              </a:r>
              <a:endParaRPr lang="en-US" sz="4054" u="sng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  <a:hlinkClick r:id="rId5" tooltip="https://docs.google.com/document/d/1QNRFHDDwbzMc7EWeDMr-rlAqEHWTEnOj5WUj07rUzJA/edit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00515" y="2674698"/>
            <a:ext cx="2369380" cy="236938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29477" y="3859388"/>
            <a:ext cx="4564496" cy="6065407"/>
            <a:chOff x="0" y="0"/>
            <a:chExt cx="1202172" cy="15974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2172" cy="1597473"/>
            </a:xfrm>
            <a:custGeom>
              <a:avLst/>
              <a:gdLst/>
              <a:ahLst/>
              <a:cxnLst/>
              <a:rect l="l" t="t" r="r" b="b"/>
              <a:pathLst>
                <a:path w="1202172" h="1597473">
                  <a:moveTo>
                    <a:pt x="86502" y="0"/>
                  </a:moveTo>
                  <a:lnTo>
                    <a:pt x="1115670" y="0"/>
                  </a:lnTo>
                  <a:cubicBezTo>
                    <a:pt x="1138611" y="0"/>
                    <a:pt x="1160614" y="9114"/>
                    <a:pt x="1176836" y="25336"/>
                  </a:cubicBezTo>
                  <a:cubicBezTo>
                    <a:pt x="1193058" y="41558"/>
                    <a:pt x="1202172" y="63560"/>
                    <a:pt x="1202172" y="86502"/>
                  </a:cubicBezTo>
                  <a:lnTo>
                    <a:pt x="1202172" y="1510971"/>
                  </a:lnTo>
                  <a:cubicBezTo>
                    <a:pt x="1202172" y="1533913"/>
                    <a:pt x="1193058" y="1555915"/>
                    <a:pt x="1176836" y="1572138"/>
                  </a:cubicBezTo>
                  <a:cubicBezTo>
                    <a:pt x="1160614" y="1588360"/>
                    <a:pt x="1138611" y="1597473"/>
                    <a:pt x="1115670" y="1597473"/>
                  </a:cubicBezTo>
                  <a:lnTo>
                    <a:pt x="86502" y="1597473"/>
                  </a:lnTo>
                  <a:cubicBezTo>
                    <a:pt x="63560" y="1597473"/>
                    <a:pt x="41558" y="1588360"/>
                    <a:pt x="25336" y="1572138"/>
                  </a:cubicBezTo>
                  <a:cubicBezTo>
                    <a:pt x="9114" y="1555915"/>
                    <a:pt x="0" y="1533913"/>
                    <a:pt x="0" y="1510971"/>
                  </a:cubicBezTo>
                  <a:lnTo>
                    <a:pt x="0" y="86502"/>
                  </a:lnTo>
                  <a:cubicBezTo>
                    <a:pt x="0" y="63560"/>
                    <a:pt x="9114" y="41558"/>
                    <a:pt x="25336" y="25336"/>
                  </a:cubicBezTo>
                  <a:cubicBezTo>
                    <a:pt x="41558" y="9114"/>
                    <a:pt x="63560" y="0"/>
                    <a:pt x="86502" y="0"/>
                  </a:cubicBez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1202172" cy="1673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75"/>
                </a:lnSpc>
              </a:pPr>
              <a:r>
                <a:rPr lang="en-US" sz="4054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Participação</a:t>
              </a:r>
              <a:r>
                <a:rPr lang="en-US" sz="4054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</a:t>
              </a:r>
              <a:r>
                <a:rPr lang="en-US" sz="4054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ativa</a:t>
              </a:r>
              <a:r>
                <a:rPr lang="en-US" sz="4054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</a:t>
              </a:r>
              <a:r>
                <a:rPr lang="en-US" sz="4054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nas</a:t>
              </a:r>
              <a:r>
                <a:rPr lang="en-US" sz="4054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 aulas</a:t>
              </a:r>
            </a:p>
            <a:p>
              <a:pPr algn="ctr">
                <a:lnSpc>
                  <a:spcPts val="5675"/>
                </a:lnSpc>
              </a:pPr>
              <a:endParaRPr lang="en-US" sz="4054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  <a:p>
              <a:pPr algn="ctr">
                <a:lnSpc>
                  <a:spcPts val="5675"/>
                </a:lnSpc>
              </a:pPr>
              <a:r>
                <a:rPr lang="en-US" sz="4054" dirty="0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10 </a:t>
              </a:r>
              <a:r>
                <a:rPr lang="en-US" sz="4054" dirty="0" err="1">
                  <a:solidFill>
                    <a:srgbClr val="7030A0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pontos</a:t>
              </a:r>
              <a:endParaRPr lang="en-US" sz="4054" dirty="0">
                <a:solidFill>
                  <a:srgbClr val="7030A0"/>
                </a:solidFill>
                <a:latin typeface="Lato 1 Bold"/>
                <a:ea typeface="Lato 1 Bold"/>
                <a:cs typeface="Lato 1 Bold"/>
                <a:sym typeface="Lato 1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27035" y="2674698"/>
            <a:ext cx="2369380" cy="23693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0"/>
              <a:ext cx="6604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520102" y="1502347"/>
            <a:ext cx="1478396" cy="1421948"/>
          </a:xfrm>
          <a:custGeom>
            <a:avLst/>
            <a:gdLst/>
            <a:ahLst/>
            <a:cxnLst/>
            <a:rect l="l" t="t" r="r" b="b"/>
            <a:pathLst>
              <a:path w="1478396" h="1421948">
                <a:moveTo>
                  <a:pt x="0" y="0"/>
                </a:moveTo>
                <a:lnTo>
                  <a:pt x="1478396" y="0"/>
                </a:lnTo>
                <a:lnTo>
                  <a:pt x="1478396" y="1421948"/>
                </a:lnTo>
                <a:lnTo>
                  <a:pt x="0" y="142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382565" y="4071975"/>
            <a:ext cx="1296260" cy="1296260"/>
          </a:xfrm>
          <a:custGeom>
            <a:avLst/>
            <a:gdLst/>
            <a:ahLst/>
            <a:cxnLst/>
            <a:rect l="l" t="t" r="r" b="b"/>
            <a:pathLst>
              <a:path w="1296260" h="1296260">
                <a:moveTo>
                  <a:pt x="0" y="0"/>
                </a:moveTo>
                <a:lnTo>
                  <a:pt x="1296260" y="0"/>
                </a:lnTo>
                <a:lnTo>
                  <a:pt x="1296260" y="1296261"/>
                </a:lnTo>
                <a:lnTo>
                  <a:pt x="0" y="129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772635" y="4049784"/>
            <a:ext cx="1468859" cy="1162234"/>
          </a:xfrm>
          <a:custGeom>
            <a:avLst/>
            <a:gdLst/>
            <a:ahLst/>
            <a:cxnLst/>
            <a:rect l="l" t="t" r="r" b="b"/>
            <a:pathLst>
              <a:path w="1468859" h="1162234">
                <a:moveTo>
                  <a:pt x="0" y="0"/>
                </a:moveTo>
                <a:lnTo>
                  <a:pt x="1468858" y="0"/>
                </a:lnTo>
                <a:lnTo>
                  <a:pt x="1468858" y="1162234"/>
                </a:lnTo>
                <a:lnTo>
                  <a:pt x="0" y="1162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114325" y="3282482"/>
            <a:ext cx="3884173" cy="3456914"/>
          </a:xfrm>
          <a:custGeom>
            <a:avLst/>
            <a:gdLst/>
            <a:ahLst/>
            <a:cxnLst/>
            <a:rect l="l" t="t" r="r" b="b"/>
            <a:pathLst>
              <a:path w="3884173" h="3456914">
                <a:moveTo>
                  <a:pt x="0" y="0"/>
                </a:moveTo>
                <a:lnTo>
                  <a:pt x="3884173" y="0"/>
                </a:lnTo>
                <a:lnTo>
                  <a:pt x="3884173" y="3456914"/>
                </a:lnTo>
                <a:lnTo>
                  <a:pt x="0" y="3456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13757" y="8456927"/>
            <a:ext cx="1429886" cy="1175106"/>
          </a:xfrm>
          <a:custGeom>
            <a:avLst/>
            <a:gdLst/>
            <a:ahLst/>
            <a:cxnLst/>
            <a:rect l="l" t="t" r="r" b="b"/>
            <a:pathLst>
              <a:path w="1429886" h="1175106">
                <a:moveTo>
                  <a:pt x="0" y="0"/>
                </a:moveTo>
                <a:lnTo>
                  <a:pt x="1429886" y="0"/>
                </a:lnTo>
                <a:lnTo>
                  <a:pt x="1429886" y="1175106"/>
                </a:lnTo>
                <a:lnTo>
                  <a:pt x="0" y="117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Aprovação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772" y="2939582"/>
            <a:ext cx="3394546" cy="387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3D6E6B"/>
                </a:solidFill>
                <a:latin typeface="Ubuntu Bold"/>
                <a:ea typeface="Ubuntu Bold"/>
                <a:cs typeface="Ubuntu Bold"/>
                <a:sym typeface="Ubuntu Bold"/>
              </a:rPr>
              <a:t>70</a:t>
            </a:r>
          </a:p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3D6E6B"/>
                </a:solidFill>
                <a:latin typeface="Ubuntu Bold"/>
                <a:ea typeface="Ubuntu Bold"/>
                <a:cs typeface="Ubuntu Bold"/>
                <a:sym typeface="Ubuntu Bold"/>
              </a:rPr>
              <a:t>PONTOS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87326" y="3019893"/>
            <a:ext cx="5275734" cy="388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3D6E6B"/>
                </a:solidFill>
                <a:latin typeface="Ubuntu Bold"/>
                <a:ea typeface="Ubuntu Bold"/>
                <a:cs typeface="Ubuntu Bold"/>
                <a:sym typeface="Ubuntu Bold"/>
              </a:rPr>
              <a:t>75%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3D6E6B"/>
                </a:solidFill>
                <a:latin typeface="Ubuntu Bold"/>
                <a:ea typeface="Ubuntu Bold"/>
                <a:cs typeface="Ubuntu Bold"/>
                <a:sym typeface="Ubuntu Bold"/>
              </a:rPr>
              <a:t>FREQUÊNCIA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1045" y="7986713"/>
            <a:ext cx="15708836" cy="182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6"/>
              </a:lnSpc>
              <a:spcBef>
                <a:spcPct val="0"/>
              </a:spcBef>
            </a:pPr>
            <a:r>
              <a:rPr lang="en-US" sz="3447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 aluno poderá se utilizar da aplicação da Avaliação Integradora (AI), para substituir uma das Avaliações A1 ou A2. </a:t>
            </a:r>
          </a:p>
          <a:p>
            <a:pPr algn="l">
              <a:lnSpc>
                <a:spcPts val="4826"/>
              </a:lnSpc>
              <a:spcBef>
                <a:spcPct val="0"/>
              </a:spcBef>
            </a:pPr>
            <a:r>
              <a:rPr lang="en-US" sz="3447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n-US" sz="3447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Ocorre no início do próximo semestre</a:t>
            </a:r>
            <a:r>
              <a:rPr lang="en-US" sz="3447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4648200" y="2213321"/>
            <a:ext cx="8571268" cy="8073679"/>
          </a:xfrm>
          <a:custGeom>
            <a:avLst/>
            <a:gdLst/>
            <a:ahLst/>
            <a:cxnLst/>
            <a:rect l="l" t="t" r="r" b="b"/>
            <a:pathLst>
              <a:path w="6796236" h="6796236">
                <a:moveTo>
                  <a:pt x="0" y="0"/>
                </a:moveTo>
                <a:lnTo>
                  <a:pt x="6796235" y="0"/>
                </a:lnTo>
                <a:lnTo>
                  <a:pt x="6796235" y="6796235"/>
                </a:lnTo>
                <a:lnTo>
                  <a:pt x="0" y="6796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387261" y="180788"/>
            <a:ext cx="1872812" cy="1851743"/>
          </a:xfrm>
          <a:custGeom>
            <a:avLst/>
            <a:gdLst/>
            <a:ahLst/>
            <a:cxnLst/>
            <a:rect l="l" t="t" r="r" b="b"/>
            <a:pathLst>
              <a:path w="1872812" h="1851743">
                <a:moveTo>
                  <a:pt x="0" y="0"/>
                </a:moveTo>
                <a:lnTo>
                  <a:pt x="1872812" y="0"/>
                </a:lnTo>
                <a:lnTo>
                  <a:pt x="1872812" y="1851744"/>
                </a:lnTo>
                <a:lnTo>
                  <a:pt x="0" y="1851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Como aprendemos?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7045058" y="6388658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2" y="0"/>
                </a:lnTo>
                <a:lnTo>
                  <a:pt x="715912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050149" y="8036683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3" y="0"/>
                </a:lnTo>
                <a:lnTo>
                  <a:pt x="715913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050149" y="9222688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3" y="0"/>
                </a:lnTo>
                <a:lnTo>
                  <a:pt x="715913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06812" y="5717873"/>
            <a:ext cx="3399854" cy="4114800"/>
          </a:xfrm>
          <a:custGeom>
            <a:avLst/>
            <a:gdLst/>
            <a:ahLst/>
            <a:cxnLst/>
            <a:rect l="l" t="t" r="r" b="b"/>
            <a:pathLst>
              <a:path w="3399854" h="4114800">
                <a:moveTo>
                  <a:pt x="0" y="0"/>
                </a:moveTo>
                <a:lnTo>
                  <a:pt x="3399853" y="0"/>
                </a:lnTo>
                <a:lnTo>
                  <a:pt x="3399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020604" y="1106660"/>
            <a:ext cx="1988573" cy="1576396"/>
          </a:xfrm>
          <a:custGeom>
            <a:avLst/>
            <a:gdLst/>
            <a:ahLst/>
            <a:cxnLst/>
            <a:rect l="l" t="t" r="r" b="b"/>
            <a:pathLst>
              <a:path w="1988573" h="1576396">
                <a:moveTo>
                  <a:pt x="0" y="0"/>
                </a:moveTo>
                <a:lnTo>
                  <a:pt x="1988572" y="0"/>
                </a:lnTo>
                <a:lnTo>
                  <a:pt x="1988572" y="1576396"/>
                </a:lnTo>
                <a:lnTo>
                  <a:pt x="0" y="1576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64333" y="549130"/>
            <a:ext cx="4329053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Orientações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335" y="3143746"/>
            <a:ext cx="4084811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dirty="0">
                <a:solidFill>
                  <a:srgbClr val="9B5C8F"/>
                </a:solidFill>
                <a:latin typeface="Ubuntu Bold"/>
                <a:ea typeface="Ubuntu Bold"/>
                <a:cs typeface="Ubuntu Bold"/>
                <a:sym typeface="Ubuntu Bold"/>
              </a:rPr>
              <a:t>SE LIGA…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82484" y="5160343"/>
            <a:ext cx="323738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D44C3D"/>
                </a:solidFill>
                <a:latin typeface="Ubuntu Bold"/>
                <a:ea typeface="Ubuntu Bold"/>
                <a:cs typeface="Ubuntu Bold"/>
                <a:sym typeface="Ubuntu Bold"/>
              </a:rPr>
              <a:t>Proibido: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86047" y="9229238"/>
            <a:ext cx="669153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Gravar e disponibilizar a aula.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86047" y="8048201"/>
            <a:ext cx="543780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Palavras de baixo calão.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1220" y="6395208"/>
            <a:ext cx="9016975" cy="133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Cópias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trabalho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provas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e </a:t>
            </a:r>
            <a:r>
              <a:rPr lang="en-US" sz="3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exercícios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premiação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 dirty="0">
                <a:solidFill>
                  <a:srgbClr val="FF2929"/>
                </a:solidFill>
                <a:latin typeface="Ubuntu Bold"/>
                <a:ea typeface="Ubuntu Bold"/>
                <a:cs typeface="Ubuntu Bold"/>
                <a:sym typeface="Ubuntu Bold"/>
              </a:rPr>
              <a:t>NOTA ZERO</a:t>
            </a:r>
            <a:r>
              <a:rPr lang="en-US" sz="3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!)</a:t>
            </a:r>
          </a:p>
        </p:txBody>
      </p:sp>
      <p:sp>
        <p:nvSpPr>
          <p:cNvPr id="15" name="Freeform 15"/>
          <p:cNvSpPr/>
          <p:nvPr/>
        </p:nvSpPr>
        <p:spPr>
          <a:xfrm>
            <a:off x="7045058" y="2517101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2" y="0"/>
                </a:lnTo>
                <a:lnTo>
                  <a:pt x="715912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7048959" y="3609700"/>
            <a:ext cx="715912" cy="787799"/>
          </a:xfrm>
          <a:custGeom>
            <a:avLst/>
            <a:gdLst/>
            <a:ahLst/>
            <a:cxnLst/>
            <a:rect l="l" t="t" r="r" b="b"/>
            <a:pathLst>
              <a:path w="715912" h="787799">
                <a:moveTo>
                  <a:pt x="0" y="0"/>
                </a:moveTo>
                <a:lnTo>
                  <a:pt x="715912" y="0"/>
                </a:lnTo>
                <a:lnTo>
                  <a:pt x="715912" y="787799"/>
                </a:lnTo>
                <a:lnTo>
                  <a:pt x="0" y="78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7380154" y="2501326"/>
            <a:ext cx="7330050" cy="64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Respeitar</a:t>
            </a:r>
            <a:r>
              <a:rPr lang="en-US" sz="3999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uns</a:t>
            </a:r>
            <a:r>
              <a:rPr lang="en-US" sz="3999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aos</a:t>
            </a:r>
            <a:r>
              <a:rPr lang="en-US" sz="3999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outros.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6251" y="3593020"/>
            <a:ext cx="10384207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 tiver alguma reclamação, fale com o professor primeiro.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46008" y="1106660"/>
            <a:ext cx="1626663" cy="1765713"/>
          </a:xfrm>
          <a:custGeom>
            <a:avLst/>
            <a:gdLst/>
            <a:ahLst/>
            <a:cxnLst/>
            <a:rect l="l" t="t" r="r" b="b"/>
            <a:pathLst>
              <a:path w="1626663" h="1765713">
                <a:moveTo>
                  <a:pt x="0" y="0"/>
                </a:moveTo>
                <a:lnTo>
                  <a:pt x="1626663" y="0"/>
                </a:lnTo>
                <a:lnTo>
                  <a:pt x="1626663" y="1765714"/>
                </a:lnTo>
                <a:lnTo>
                  <a:pt x="0" y="1765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64333" y="5771293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 rot="-1001401">
            <a:off x="10477458" y="8674576"/>
            <a:ext cx="2134035" cy="1131926"/>
            <a:chOff x="0" y="0"/>
            <a:chExt cx="812800" cy="4311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31122"/>
            </a:xfrm>
            <a:custGeom>
              <a:avLst/>
              <a:gdLst/>
              <a:ahLst/>
              <a:cxnLst/>
              <a:rect l="l" t="t" r="r" b="b"/>
              <a:pathLst>
                <a:path w="812800" h="431122">
                  <a:moveTo>
                    <a:pt x="812800" y="0"/>
                  </a:moveTo>
                  <a:lnTo>
                    <a:pt x="0" y="0"/>
                  </a:lnTo>
                  <a:lnTo>
                    <a:pt x="0" y="243162"/>
                  </a:lnTo>
                  <a:lnTo>
                    <a:pt x="157480" y="243162"/>
                  </a:lnTo>
                  <a:lnTo>
                    <a:pt x="157480" y="431122"/>
                  </a:lnTo>
                  <a:lnTo>
                    <a:pt x="463550" y="243162"/>
                  </a:lnTo>
                  <a:lnTo>
                    <a:pt x="812800" y="243162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28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Estude!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57403" y="8173022"/>
            <a:ext cx="3088917" cy="1740833"/>
            <a:chOff x="0" y="0"/>
            <a:chExt cx="817556" cy="4607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7556" cy="460753"/>
            </a:xfrm>
            <a:custGeom>
              <a:avLst/>
              <a:gdLst/>
              <a:ahLst/>
              <a:cxnLst/>
              <a:rect l="l" t="t" r="r" b="b"/>
              <a:pathLst>
                <a:path w="817556" h="460753">
                  <a:moveTo>
                    <a:pt x="817556" y="0"/>
                  </a:moveTo>
                  <a:lnTo>
                    <a:pt x="0" y="0"/>
                  </a:lnTo>
                  <a:lnTo>
                    <a:pt x="0" y="272793"/>
                  </a:lnTo>
                  <a:lnTo>
                    <a:pt x="157480" y="272793"/>
                  </a:lnTo>
                  <a:lnTo>
                    <a:pt x="157480" y="460753"/>
                  </a:lnTo>
                  <a:lnTo>
                    <a:pt x="463550" y="272793"/>
                  </a:lnTo>
                  <a:lnTo>
                    <a:pt x="817556" y="272793"/>
                  </a:lnTo>
                  <a:lnTo>
                    <a:pt x="817556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7556" cy="31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Você só irá aprender praticando!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76367" y="3013099"/>
            <a:ext cx="3976097" cy="2065397"/>
            <a:chOff x="0" y="0"/>
            <a:chExt cx="812800" cy="4222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22212"/>
            </a:xfrm>
            <a:custGeom>
              <a:avLst/>
              <a:gdLst/>
              <a:ahLst/>
              <a:cxnLst/>
              <a:rect l="l" t="t" r="r" b="b"/>
              <a:pathLst>
                <a:path w="812800" h="422212">
                  <a:moveTo>
                    <a:pt x="812800" y="0"/>
                  </a:moveTo>
                  <a:lnTo>
                    <a:pt x="0" y="0"/>
                  </a:lnTo>
                  <a:lnTo>
                    <a:pt x="0" y="234252"/>
                  </a:lnTo>
                  <a:lnTo>
                    <a:pt x="157480" y="234252"/>
                  </a:lnTo>
                  <a:lnTo>
                    <a:pt x="157480" y="422212"/>
                  </a:lnTo>
                  <a:lnTo>
                    <a:pt x="463550" y="234252"/>
                  </a:lnTo>
                  <a:lnTo>
                    <a:pt x="812800" y="234252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27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Faça as atividades, mesmo que não sejam pontuadas!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42630" y="8173022"/>
            <a:ext cx="4230041" cy="1744385"/>
            <a:chOff x="0" y="0"/>
            <a:chExt cx="1114085" cy="4594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4085" cy="459426"/>
            </a:xfrm>
            <a:custGeom>
              <a:avLst/>
              <a:gdLst/>
              <a:ahLst/>
              <a:cxnLst/>
              <a:rect l="l" t="t" r="r" b="b"/>
              <a:pathLst>
                <a:path w="1114085" h="459426">
                  <a:moveTo>
                    <a:pt x="1114085" y="0"/>
                  </a:moveTo>
                  <a:lnTo>
                    <a:pt x="0" y="0"/>
                  </a:lnTo>
                  <a:lnTo>
                    <a:pt x="0" y="271466"/>
                  </a:lnTo>
                  <a:lnTo>
                    <a:pt x="157480" y="271466"/>
                  </a:lnTo>
                  <a:lnTo>
                    <a:pt x="157480" y="459426"/>
                  </a:lnTo>
                  <a:lnTo>
                    <a:pt x="463550" y="271466"/>
                  </a:lnTo>
                  <a:lnTo>
                    <a:pt x="1114085" y="271466"/>
                  </a:lnTo>
                  <a:lnTo>
                    <a:pt x="1114085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14085" cy="316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Fique atento às datas de entrega das atividades.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-985060">
            <a:off x="14157243" y="4851813"/>
            <a:ext cx="3777530" cy="1906439"/>
            <a:chOff x="0" y="0"/>
            <a:chExt cx="812800" cy="410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10203"/>
            </a:xfrm>
            <a:custGeom>
              <a:avLst/>
              <a:gdLst/>
              <a:ahLst/>
              <a:cxnLst/>
              <a:rect l="l" t="t" r="r" b="b"/>
              <a:pathLst>
                <a:path w="812800" h="410203">
                  <a:moveTo>
                    <a:pt x="812800" y="0"/>
                  </a:moveTo>
                  <a:lnTo>
                    <a:pt x="0" y="0"/>
                  </a:lnTo>
                  <a:lnTo>
                    <a:pt x="0" y="222243"/>
                  </a:lnTo>
                  <a:lnTo>
                    <a:pt x="157480" y="222243"/>
                  </a:lnTo>
                  <a:lnTo>
                    <a:pt x="157480" y="410203"/>
                  </a:lnTo>
                  <a:lnTo>
                    <a:pt x="463550" y="222243"/>
                  </a:lnTo>
                  <a:lnTo>
                    <a:pt x="812800" y="222243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26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Faça todas as provas e trabalhos.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487041">
            <a:off x="6610570" y="3541471"/>
            <a:ext cx="3671197" cy="2620685"/>
            <a:chOff x="0" y="0"/>
            <a:chExt cx="966900" cy="6902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6900" cy="690221"/>
            </a:xfrm>
            <a:custGeom>
              <a:avLst/>
              <a:gdLst/>
              <a:ahLst/>
              <a:cxnLst/>
              <a:rect l="l" t="t" r="r" b="b"/>
              <a:pathLst>
                <a:path w="966900" h="690221">
                  <a:moveTo>
                    <a:pt x="966900" y="0"/>
                  </a:moveTo>
                  <a:lnTo>
                    <a:pt x="0" y="0"/>
                  </a:lnTo>
                  <a:lnTo>
                    <a:pt x="0" y="502261"/>
                  </a:lnTo>
                  <a:lnTo>
                    <a:pt x="157480" y="502261"/>
                  </a:lnTo>
                  <a:lnTo>
                    <a:pt x="157480" y="690221"/>
                  </a:lnTo>
                  <a:lnTo>
                    <a:pt x="463550" y="502261"/>
                  </a:lnTo>
                  <a:lnTo>
                    <a:pt x="966900" y="502261"/>
                  </a:lnTo>
                  <a:lnTo>
                    <a:pt x="966900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66900" cy="54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Tente resolver alguns problemas sozinho. Na dúvida, converse com os colegas ou professor.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33367" y="5771293"/>
            <a:ext cx="3086100" cy="2620685"/>
            <a:chOff x="0" y="0"/>
            <a:chExt cx="812800" cy="6902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0221"/>
            </a:xfrm>
            <a:custGeom>
              <a:avLst/>
              <a:gdLst/>
              <a:ahLst/>
              <a:cxnLst/>
              <a:rect l="l" t="t" r="r" b="b"/>
              <a:pathLst>
                <a:path w="812800" h="690221">
                  <a:moveTo>
                    <a:pt x="812800" y="0"/>
                  </a:moveTo>
                  <a:lnTo>
                    <a:pt x="0" y="0"/>
                  </a:lnTo>
                  <a:lnTo>
                    <a:pt x="0" y="502261"/>
                  </a:lnTo>
                  <a:lnTo>
                    <a:pt x="157480" y="502261"/>
                  </a:lnTo>
                  <a:lnTo>
                    <a:pt x="157480" y="690221"/>
                  </a:lnTo>
                  <a:lnTo>
                    <a:pt x="463550" y="502261"/>
                  </a:lnTo>
                  <a:lnTo>
                    <a:pt x="812800" y="502261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54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ato 1 Bold"/>
                  <a:ea typeface="Lato 1 Bold"/>
                  <a:cs typeface="Lato 1 Bold"/>
                  <a:sym typeface="Lato 1 Bold"/>
                </a:rPr>
                <a:t>Não se baseie apenas em slides ou conteúdo em sala, vá além!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Dicas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8743" y="2543397"/>
            <a:ext cx="4482629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9B5C8F"/>
                </a:solidFill>
                <a:latin typeface="Ubuntu Bold"/>
                <a:ea typeface="Ubuntu Bold"/>
                <a:cs typeface="Ubuntu Bold"/>
                <a:sym typeface="Ubuntu Bold"/>
              </a:rPr>
              <a:t>SE LIGA 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9B5C8F"/>
                </a:solidFill>
                <a:latin typeface="Ubuntu Bold"/>
                <a:ea typeface="Ubuntu Bold"/>
                <a:cs typeface="Ubuntu Bold"/>
                <a:sym typeface="Ubuntu Bold"/>
              </a:rPr>
              <a:t>NAS DICAS…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0" y="1110526"/>
            <a:ext cx="9799802" cy="8229600"/>
            <a:chOff x="0" y="0"/>
            <a:chExt cx="2455385" cy="1936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5385" cy="1936595"/>
            </a:xfrm>
            <a:custGeom>
              <a:avLst/>
              <a:gdLst/>
              <a:ahLst/>
              <a:cxnLst/>
              <a:rect l="l" t="t" r="r" b="b"/>
              <a:pathLst>
                <a:path w="2455385" h="1936595">
                  <a:moveTo>
                    <a:pt x="2330925" y="1936595"/>
                  </a:moveTo>
                  <a:lnTo>
                    <a:pt x="124460" y="1936595"/>
                  </a:lnTo>
                  <a:cubicBezTo>
                    <a:pt x="55880" y="1936595"/>
                    <a:pt x="0" y="1880715"/>
                    <a:pt x="0" y="18121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0925" y="0"/>
                  </a:lnTo>
                  <a:cubicBezTo>
                    <a:pt x="2399505" y="0"/>
                    <a:pt x="2455385" y="55880"/>
                    <a:pt x="2455385" y="124460"/>
                  </a:cubicBezTo>
                  <a:lnTo>
                    <a:pt x="2455385" y="1812135"/>
                  </a:lnTo>
                  <a:cubicBezTo>
                    <a:pt x="2455385" y="1880715"/>
                    <a:pt x="2399505" y="1936595"/>
                    <a:pt x="2330925" y="1936595"/>
                  </a:cubicBezTo>
                  <a:close/>
                </a:path>
              </a:pathLst>
            </a:custGeom>
            <a:solidFill>
              <a:srgbClr val="EAC7B5">
                <a:alpha val="69804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4" name="Freeform 4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028700" y="268925"/>
            <a:ext cx="8609992" cy="186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4400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Professora</a:t>
            </a:r>
            <a:r>
              <a:rPr lang="en-US" sz="44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</a:p>
          <a:p>
            <a:pPr algn="l">
              <a:lnSpc>
                <a:spcPts val="7840"/>
              </a:lnSpc>
            </a:pPr>
            <a:r>
              <a:rPr lang="en-US" sz="44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Erica Rodrigues de Oliveira</a:t>
            </a:r>
          </a:p>
        </p:txBody>
      </p:sp>
      <p:pic>
        <p:nvPicPr>
          <p:cNvPr id="26" name="Imagem 25" descr="Mulher com blusa preta&#10;&#10;Descrição gerada automaticamente">
            <a:extLst>
              <a:ext uri="{FF2B5EF4-FFF2-40B4-BE49-F238E27FC236}">
                <a16:creationId xmlns:a16="http://schemas.microsoft.com/office/drawing/2014/main" id="{2F6EA54D-0A06-B6B9-C24E-C79394E819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>
          <a:xfrm>
            <a:off x="1070823" y="2588882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BA3DEF4E-4DFE-2B1A-8700-EBF54A4D5CE0}"/>
              </a:ext>
            </a:extLst>
          </p:cNvPr>
          <p:cNvSpPr txBox="1">
            <a:spLocks/>
          </p:cNvSpPr>
          <p:nvPr/>
        </p:nvSpPr>
        <p:spPr>
          <a:xfrm>
            <a:off x="9205505" y="1879210"/>
            <a:ext cx="8152791" cy="74609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pt-BR" sz="4000" dirty="0"/>
              <a:t> Graduada em Sistemas de Informação, PUC MG (2007)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pt-BR" sz="4000" dirty="0"/>
              <a:t> Mestre em Ciência da Computação, UFMG (2010)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pt-BR" sz="4000" dirty="0"/>
              <a:t> Docente desde 2008 em cursos de tecnologia, jogos digitais e ciências contábeis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ü"/>
            </a:pPr>
            <a:r>
              <a:rPr lang="pt-BR" sz="4000" dirty="0"/>
              <a:t> Coordenadora do projeto </a:t>
            </a:r>
            <a:r>
              <a:rPr lang="pt-BR" sz="4000" dirty="0" err="1"/>
              <a:t>TechnoGirls</a:t>
            </a:r>
            <a:r>
              <a:rPr lang="pt-BR" sz="4000" dirty="0"/>
              <a:t> – UNA @unatechnogirls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13321"/>
            <a:chOff x="0" y="0"/>
            <a:chExt cx="6671512" cy="807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07425"/>
            </a:xfrm>
            <a:custGeom>
              <a:avLst/>
              <a:gdLst/>
              <a:ahLst/>
              <a:cxnLst/>
              <a:rect l="l" t="t" r="r" b="b"/>
              <a:pathLst>
                <a:path w="6671512" h="807425">
                  <a:moveTo>
                    <a:pt x="0" y="0"/>
                  </a:moveTo>
                  <a:lnTo>
                    <a:pt x="6671512" y="0"/>
                  </a:lnTo>
                  <a:lnTo>
                    <a:pt x="6671512" y="807425"/>
                  </a:lnTo>
                  <a:lnTo>
                    <a:pt x="0" y="807425"/>
                  </a:lnTo>
                  <a:close/>
                </a:path>
              </a:pathLst>
            </a:custGeom>
            <a:solidFill>
              <a:srgbClr val="EBC7B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65438" y="6368259"/>
            <a:ext cx="2936827" cy="2868852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-23133" r="-2313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89827" y="5677803"/>
            <a:ext cx="286174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Cursos/Projetos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 Extensão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771154" y="2894676"/>
            <a:ext cx="2936827" cy="2868852"/>
            <a:chOff x="0" y="0"/>
            <a:chExt cx="4828540" cy="4716780"/>
          </a:xfrm>
        </p:grpSpPr>
        <p:sp>
          <p:nvSpPr>
            <p:cNvPr id="8" name="Freeform 8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23271" r="-2327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4333" y="2637501"/>
            <a:ext cx="2936827" cy="2868852"/>
            <a:chOff x="0" y="0"/>
            <a:chExt cx="4828540" cy="4716780"/>
          </a:xfrm>
        </p:grpSpPr>
        <p:sp>
          <p:nvSpPr>
            <p:cNvPr id="10" name="Freeform 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r="-2327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707981" y="6511134"/>
            <a:ext cx="2936827" cy="2868852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3271" r="-2327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088176" y="6368259"/>
            <a:ext cx="2936827" cy="2868852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17801" r="-1780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214742" y="2767676"/>
            <a:ext cx="2936827" cy="2868852"/>
            <a:chOff x="0" y="0"/>
            <a:chExt cx="4828540" cy="4716780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27333" r="-2733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902182" y="1227364"/>
            <a:ext cx="1122821" cy="1410137"/>
          </a:xfrm>
          <a:custGeom>
            <a:avLst/>
            <a:gdLst/>
            <a:ahLst/>
            <a:cxnLst/>
            <a:rect l="l" t="t" r="r" b="b"/>
            <a:pathLst>
              <a:path w="1122821" h="1410137">
                <a:moveTo>
                  <a:pt x="0" y="0"/>
                </a:moveTo>
                <a:lnTo>
                  <a:pt x="1122821" y="0"/>
                </a:lnTo>
                <a:lnTo>
                  <a:pt x="1122821" y="1410137"/>
                </a:lnTo>
                <a:lnTo>
                  <a:pt x="0" y="14101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964333" y="549130"/>
            <a:ext cx="12255134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Dicas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05355" y="1039985"/>
            <a:ext cx="4205957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9B5C8F"/>
                </a:solidFill>
                <a:latin typeface="Ubuntu Bold"/>
                <a:ea typeface="Ubuntu Bold"/>
                <a:cs typeface="Ubuntu Bold"/>
                <a:sym typeface="Ubuntu Bold"/>
              </a:rPr>
              <a:t>PARTICIPE...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51569" y="9262789"/>
            <a:ext cx="271507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Projetos</a:t>
            </a:r>
            <a:r>
              <a:rPr lang="en-US" sz="30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Sociais</a:t>
            </a:r>
            <a:endParaRPr lang="en-US" sz="300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9993" y="5523709"/>
            <a:ext cx="274550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Eventos da área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3977" y="5694909"/>
            <a:ext cx="2297460" cy="101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Maratona</a:t>
            </a:r>
            <a:r>
              <a:rPr lang="en-US" sz="28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Programação</a:t>
            </a:r>
            <a:endParaRPr lang="en-US" sz="280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251405" y="9470947"/>
            <a:ext cx="1692027" cy="4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Monitoria</a:t>
            </a:r>
            <a:endParaRPr lang="en-US" sz="2800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351746" y="9550205"/>
            <a:ext cx="185663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Hackathon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962047" y="2057400"/>
            <a:ext cx="5400675" cy="8229600"/>
          </a:xfrm>
          <a:custGeom>
            <a:avLst/>
            <a:gdLst/>
            <a:ahLst/>
            <a:cxnLst/>
            <a:rect l="l" t="t" r="r" b="b"/>
            <a:pathLst>
              <a:path w="5400675" h="8229600">
                <a:moveTo>
                  <a:pt x="0" y="0"/>
                </a:moveTo>
                <a:lnTo>
                  <a:pt x="5400675" y="0"/>
                </a:lnTo>
                <a:lnTo>
                  <a:pt x="5400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661874" y="471170"/>
            <a:ext cx="3700848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DÚVIDAS?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488" y="2848750"/>
            <a:ext cx="5246370" cy="6409550"/>
            <a:chOff x="0" y="0"/>
            <a:chExt cx="1913890" cy="2338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2338221"/>
            </a:xfrm>
            <a:custGeom>
              <a:avLst/>
              <a:gdLst/>
              <a:ahLst/>
              <a:cxnLst/>
              <a:rect l="l" t="t" r="r" b="b"/>
              <a:pathLst>
                <a:path w="1913890" h="2338221">
                  <a:moveTo>
                    <a:pt x="1789430" y="2338221"/>
                  </a:moveTo>
                  <a:lnTo>
                    <a:pt x="124460" y="2338221"/>
                  </a:lnTo>
                  <a:cubicBezTo>
                    <a:pt x="55880" y="2338221"/>
                    <a:pt x="0" y="2282341"/>
                    <a:pt x="0" y="221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2213761"/>
                  </a:lnTo>
                  <a:cubicBezTo>
                    <a:pt x="1913890" y="2282341"/>
                    <a:pt x="1858010" y="2338221"/>
                    <a:pt x="1789430" y="2338221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520815" y="2848750"/>
            <a:ext cx="5246370" cy="6409550"/>
            <a:chOff x="0" y="0"/>
            <a:chExt cx="1913890" cy="2338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338221"/>
            </a:xfrm>
            <a:custGeom>
              <a:avLst/>
              <a:gdLst/>
              <a:ahLst/>
              <a:cxnLst/>
              <a:rect l="l" t="t" r="r" b="b"/>
              <a:pathLst>
                <a:path w="1913890" h="2338221">
                  <a:moveTo>
                    <a:pt x="1789430" y="2338221"/>
                  </a:moveTo>
                  <a:lnTo>
                    <a:pt x="124460" y="2338221"/>
                  </a:lnTo>
                  <a:cubicBezTo>
                    <a:pt x="55880" y="2338221"/>
                    <a:pt x="0" y="2282341"/>
                    <a:pt x="0" y="221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2213761"/>
                  </a:lnTo>
                  <a:cubicBezTo>
                    <a:pt x="1913890" y="2282341"/>
                    <a:pt x="1858010" y="2338221"/>
                    <a:pt x="1789430" y="2338221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85142" y="2848750"/>
            <a:ext cx="5246370" cy="6409550"/>
            <a:chOff x="0" y="0"/>
            <a:chExt cx="1913890" cy="23382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2338221"/>
            </a:xfrm>
            <a:custGeom>
              <a:avLst/>
              <a:gdLst/>
              <a:ahLst/>
              <a:cxnLst/>
              <a:rect l="l" t="t" r="r" b="b"/>
              <a:pathLst>
                <a:path w="1913890" h="2338221">
                  <a:moveTo>
                    <a:pt x="1789430" y="2338221"/>
                  </a:moveTo>
                  <a:lnTo>
                    <a:pt x="124460" y="2338221"/>
                  </a:lnTo>
                  <a:cubicBezTo>
                    <a:pt x="55880" y="2338221"/>
                    <a:pt x="0" y="2282341"/>
                    <a:pt x="0" y="221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2213761"/>
                  </a:lnTo>
                  <a:cubicBezTo>
                    <a:pt x="1913890" y="2282341"/>
                    <a:pt x="1858010" y="2338221"/>
                    <a:pt x="1789430" y="2338221"/>
                  </a:cubicBezTo>
                  <a:close/>
                </a:path>
              </a:pathLst>
            </a:custGeom>
            <a:solidFill>
              <a:srgbClr val="9B5C8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61981" y="2273533"/>
            <a:ext cx="1505204" cy="773221"/>
          </a:xfrm>
          <a:custGeom>
            <a:avLst/>
            <a:gdLst/>
            <a:ahLst/>
            <a:cxnLst/>
            <a:rect l="l" t="t" r="r" b="b"/>
            <a:pathLst>
              <a:path w="1505204" h="773221">
                <a:moveTo>
                  <a:pt x="0" y="0"/>
                </a:moveTo>
                <a:lnTo>
                  <a:pt x="1505204" y="0"/>
                </a:lnTo>
                <a:lnTo>
                  <a:pt x="1505204" y="773222"/>
                </a:lnTo>
                <a:lnTo>
                  <a:pt x="0" y="77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497654" y="2273533"/>
            <a:ext cx="1505204" cy="773221"/>
          </a:xfrm>
          <a:custGeom>
            <a:avLst/>
            <a:gdLst/>
            <a:ahLst/>
            <a:cxnLst/>
            <a:rect l="l" t="t" r="r" b="b"/>
            <a:pathLst>
              <a:path w="1505204" h="773221">
                <a:moveTo>
                  <a:pt x="0" y="0"/>
                </a:moveTo>
                <a:lnTo>
                  <a:pt x="1505204" y="0"/>
                </a:lnTo>
                <a:lnTo>
                  <a:pt x="1505204" y="773222"/>
                </a:lnTo>
                <a:lnTo>
                  <a:pt x="0" y="77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2757156" y="3233243"/>
            <a:ext cx="4302343" cy="5640564"/>
          </a:xfrm>
          <a:custGeom>
            <a:avLst/>
            <a:gdLst/>
            <a:ahLst/>
            <a:cxnLst/>
            <a:rect l="l" t="t" r="r" b="b"/>
            <a:pathLst>
              <a:path w="4302343" h="5640564">
                <a:moveTo>
                  <a:pt x="0" y="0"/>
                </a:moveTo>
                <a:lnTo>
                  <a:pt x="4302342" y="0"/>
                </a:lnTo>
                <a:lnTo>
                  <a:pt x="4302342" y="5640564"/>
                </a:lnTo>
                <a:lnTo>
                  <a:pt x="0" y="564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49" r="-16384" b="-14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4262322" y="895350"/>
            <a:ext cx="9763356" cy="8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Referências</a:t>
            </a:r>
            <a:r>
              <a:rPr lang="en-US" sz="5600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Bibliográficas</a:t>
            </a:r>
            <a:endParaRPr lang="en-US" sz="5600" dirty="0">
              <a:solidFill>
                <a:srgbClr val="7030A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5984125" y="2177363"/>
            <a:ext cx="1505204" cy="869392"/>
            <a:chOff x="0" y="0"/>
            <a:chExt cx="396432" cy="228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6432" cy="228976"/>
            </a:xfrm>
            <a:custGeom>
              <a:avLst/>
              <a:gdLst/>
              <a:ahLst/>
              <a:cxnLst/>
              <a:rect l="l" t="t" r="r" b="b"/>
              <a:pathLst>
                <a:path w="396432" h="228976">
                  <a:moveTo>
                    <a:pt x="0" y="0"/>
                  </a:moveTo>
                  <a:lnTo>
                    <a:pt x="396432" y="0"/>
                  </a:lnTo>
                  <a:lnTo>
                    <a:pt x="396432" y="228976"/>
                  </a:lnTo>
                  <a:lnTo>
                    <a:pt x="0" y="228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96432" cy="267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24860" y="2386312"/>
            <a:ext cx="1458249" cy="462438"/>
          </a:xfrm>
          <a:custGeom>
            <a:avLst/>
            <a:gdLst/>
            <a:ahLst/>
            <a:cxnLst/>
            <a:rect l="l" t="t" r="r" b="b"/>
            <a:pathLst>
              <a:path w="1458249" h="462438">
                <a:moveTo>
                  <a:pt x="0" y="0"/>
                </a:moveTo>
                <a:lnTo>
                  <a:pt x="1458249" y="0"/>
                </a:lnTo>
                <a:lnTo>
                  <a:pt x="1458249" y="462438"/>
                </a:lnTo>
                <a:lnTo>
                  <a:pt x="0" y="46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BB7EECD-97A4-B727-1BD7-B763890F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76" y="3450847"/>
            <a:ext cx="2949193" cy="47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5F592FD-9747-3AAD-2EDC-23D0FED86320}"/>
              </a:ext>
            </a:extLst>
          </p:cNvPr>
          <p:cNvSpPr txBox="1"/>
          <p:nvPr/>
        </p:nvSpPr>
        <p:spPr>
          <a:xfrm>
            <a:off x="678256" y="85336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800" dirty="0">
                <a:solidFill>
                  <a:schemeClr val="bg1"/>
                </a:solidFill>
              </a:rPr>
              <a:t>https://engsoftmoderna.info/</a:t>
            </a:r>
          </a:p>
        </p:txBody>
      </p:sp>
      <p:pic>
        <p:nvPicPr>
          <p:cNvPr id="21" name="Picture 2" descr="Amazon.com.br eBooks Kindle: Engenharia de software, Sommerville, Ian">
            <a:extLst>
              <a:ext uri="{FF2B5EF4-FFF2-40B4-BE49-F238E27FC236}">
                <a16:creationId xmlns:a16="http://schemas.microsoft.com/office/drawing/2014/main" id="{47324789-B47C-575E-64A0-063945A3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21" y="3233243"/>
            <a:ext cx="4196579" cy="56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262322" y="895350"/>
            <a:ext cx="9763356" cy="8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Referências</a:t>
            </a:r>
            <a:r>
              <a:rPr lang="en-US" sz="5600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Bibliográficas</a:t>
            </a:r>
            <a:endParaRPr lang="en-US" sz="5600" dirty="0">
              <a:solidFill>
                <a:srgbClr val="7030A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8F9C5A-6D71-230D-FD37-6DF5072CA128}"/>
              </a:ext>
            </a:extLst>
          </p:cNvPr>
          <p:cNvSpPr txBox="1">
            <a:spLocks/>
          </p:cNvSpPr>
          <p:nvPr/>
        </p:nvSpPr>
        <p:spPr>
          <a:xfrm>
            <a:off x="457200" y="2400300"/>
            <a:ext cx="16078200" cy="37258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https://www.youtube.com/watch?v=Rr89ePGLAmI&amp;list=PLxI8Can9yAHcmjsfjFdo_xJ3xhLiczzLC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C670723-0CB0-3438-4ACD-0F654420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381500"/>
            <a:ext cx="13716000" cy="56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262322" y="895350"/>
            <a:ext cx="9763356" cy="8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Qualidade</a:t>
            </a:r>
            <a:r>
              <a:rPr lang="en-US" sz="5600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de Software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8F9C5A-6D71-230D-FD37-6DF5072CA128}"/>
              </a:ext>
            </a:extLst>
          </p:cNvPr>
          <p:cNvSpPr txBox="1">
            <a:spLocks/>
          </p:cNvSpPr>
          <p:nvPr/>
        </p:nvSpPr>
        <p:spPr>
          <a:xfrm>
            <a:off x="457200" y="2400300"/>
            <a:ext cx="16078200" cy="37258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/>
              <a:t>Responda: https://www.menti.com/alb4zmium7ws</a:t>
            </a:r>
          </a:p>
        </p:txBody>
      </p:sp>
    </p:spTree>
    <p:extLst>
      <p:ext uri="{BB962C8B-B14F-4D97-AF65-F5344CB8AC3E}">
        <p14:creationId xmlns:p14="http://schemas.microsoft.com/office/powerpoint/2010/main" val="233894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262322" y="895350"/>
            <a:ext cx="9763356" cy="90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000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Qualidade</a:t>
            </a:r>
            <a:r>
              <a:rPr lang="en-US" sz="6000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de Software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8F9C5A-6D71-230D-FD37-6DF5072CA128}"/>
              </a:ext>
            </a:extLst>
          </p:cNvPr>
          <p:cNvSpPr txBox="1">
            <a:spLocks/>
          </p:cNvSpPr>
          <p:nvPr/>
        </p:nvSpPr>
        <p:spPr>
          <a:xfrm>
            <a:off x="457200" y="2400300"/>
            <a:ext cx="16078200" cy="69913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/>
              <a:t>Próxima aula:</a:t>
            </a:r>
          </a:p>
          <a:p>
            <a:pPr lvl="1"/>
            <a:r>
              <a:rPr lang="pt-BR" sz="5400" dirty="0"/>
              <a:t>Traga exemplos de erros de software para apresentar à turma</a:t>
            </a:r>
          </a:p>
          <a:p>
            <a:pPr lvl="1"/>
            <a:r>
              <a:rPr lang="pt-BR" sz="5400" dirty="0"/>
              <a:t>Quais foram os erros/problemas? </a:t>
            </a:r>
          </a:p>
          <a:p>
            <a:pPr lvl="1"/>
            <a:r>
              <a:rPr lang="pt-BR" sz="5400" dirty="0"/>
              <a:t>Qual foi o impacto gerado? </a:t>
            </a:r>
          </a:p>
          <a:p>
            <a:pPr lvl="1"/>
            <a:r>
              <a:rPr lang="pt-BR" sz="5400" dirty="0"/>
              <a:t>O que poderia ter sido feito para minimizar (ou mesmo evitar) os erros? </a:t>
            </a:r>
          </a:p>
        </p:txBody>
      </p:sp>
    </p:spTree>
    <p:extLst>
      <p:ext uri="{BB962C8B-B14F-4D97-AF65-F5344CB8AC3E}">
        <p14:creationId xmlns:p14="http://schemas.microsoft.com/office/powerpoint/2010/main" val="210238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01050" y="1244128"/>
            <a:ext cx="9886950" cy="8229600"/>
            <a:chOff x="0" y="0"/>
            <a:chExt cx="2455385" cy="1936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5385" cy="1936595"/>
            </a:xfrm>
            <a:custGeom>
              <a:avLst/>
              <a:gdLst/>
              <a:ahLst/>
              <a:cxnLst/>
              <a:rect l="l" t="t" r="r" b="b"/>
              <a:pathLst>
                <a:path w="2455385" h="1936595">
                  <a:moveTo>
                    <a:pt x="2330925" y="1936595"/>
                  </a:moveTo>
                  <a:lnTo>
                    <a:pt x="124460" y="1936595"/>
                  </a:lnTo>
                  <a:cubicBezTo>
                    <a:pt x="55880" y="1936595"/>
                    <a:pt x="0" y="1880715"/>
                    <a:pt x="0" y="18121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0925" y="0"/>
                  </a:lnTo>
                  <a:cubicBezTo>
                    <a:pt x="2399505" y="0"/>
                    <a:pt x="2455385" y="55880"/>
                    <a:pt x="2455385" y="124460"/>
                  </a:cubicBezTo>
                  <a:lnTo>
                    <a:pt x="2455385" y="1812135"/>
                  </a:lnTo>
                  <a:cubicBezTo>
                    <a:pt x="2455385" y="1880715"/>
                    <a:pt x="2399505" y="1936595"/>
                    <a:pt x="2330925" y="1936595"/>
                  </a:cubicBezTo>
                  <a:close/>
                </a:path>
              </a:pathLst>
            </a:custGeom>
            <a:solidFill>
              <a:srgbClr val="EAC7B5">
                <a:alpha val="69804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689534" y="3699274"/>
            <a:ext cx="1061388" cy="772160"/>
          </a:xfrm>
          <a:custGeom>
            <a:avLst/>
            <a:gdLst/>
            <a:ahLst/>
            <a:cxnLst/>
            <a:rect l="l" t="t" r="r" b="b"/>
            <a:pathLst>
              <a:path w="1061388" h="772160">
                <a:moveTo>
                  <a:pt x="0" y="0"/>
                </a:moveTo>
                <a:lnTo>
                  <a:pt x="1061389" y="0"/>
                </a:lnTo>
                <a:lnTo>
                  <a:pt x="1061389" y="772160"/>
                </a:lnTo>
                <a:lnTo>
                  <a:pt x="0" y="77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689534" y="4973275"/>
            <a:ext cx="1061388" cy="1061388"/>
          </a:xfrm>
          <a:custGeom>
            <a:avLst/>
            <a:gdLst/>
            <a:ahLst/>
            <a:cxnLst/>
            <a:rect l="l" t="t" r="r" b="b"/>
            <a:pathLst>
              <a:path w="1061388" h="1061388">
                <a:moveTo>
                  <a:pt x="0" y="0"/>
                </a:moveTo>
                <a:lnTo>
                  <a:pt x="1061389" y="0"/>
                </a:lnTo>
                <a:lnTo>
                  <a:pt x="1061389" y="1061388"/>
                </a:lnTo>
                <a:lnTo>
                  <a:pt x="0" y="106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689534" y="6356114"/>
            <a:ext cx="1061388" cy="1061388"/>
          </a:xfrm>
          <a:custGeom>
            <a:avLst/>
            <a:gdLst/>
            <a:ahLst/>
            <a:cxnLst/>
            <a:rect l="l" t="t" r="r" b="b"/>
            <a:pathLst>
              <a:path w="1061388" h="1061388">
                <a:moveTo>
                  <a:pt x="0" y="0"/>
                </a:moveTo>
                <a:lnTo>
                  <a:pt x="1061389" y="0"/>
                </a:lnTo>
                <a:lnTo>
                  <a:pt x="1061389" y="1061388"/>
                </a:lnTo>
                <a:lnTo>
                  <a:pt x="0" y="106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9638692" y="3367804"/>
            <a:ext cx="7899328" cy="107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 sz="1600" dirty="0"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6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  <a:hlinkClick r:id="rId9"/>
              </a:rPr>
              <a:t>erica.oliveira@prof.una.br</a:t>
            </a:r>
            <a:endParaRPr lang="en-US" sz="3600" dirty="0">
              <a:solidFill>
                <a:srgbClr val="333333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45277" y="1524059"/>
            <a:ext cx="7157968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CONTATOS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4598" y="4934843"/>
            <a:ext cx="7899327" cy="1047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 sz="1200" dirty="0"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0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https://www.linkedin.com/in/ericaoliveira/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4599" y="6185935"/>
            <a:ext cx="2727350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endParaRPr sz="1600" dirty="0"/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6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ericaoli05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3665DCCF-6312-8763-ACA5-44C6B2381FAB}"/>
              </a:ext>
            </a:extLst>
          </p:cNvPr>
          <p:cNvSpPr txBox="1"/>
          <p:nvPr/>
        </p:nvSpPr>
        <p:spPr>
          <a:xfrm>
            <a:off x="1028700" y="268925"/>
            <a:ext cx="8609992" cy="186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4400" dirty="0" err="1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Professora</a:t>
            </a:r>
            <a:endParaRPr lang="en-US" sz="4400" dirty="0">
              <a:solidFill>
                <a:srgbClr val="333333"/>
              </a:solidFill>
              <a:latin typeface="Ubuntu Bold"/>
              <a:ea typeface="Ubuntu Bold"/>
              <a:cs typeface="Ubuntu Bold"/>
              <a:sym typeface="Ubuntu Bold"/>
            </a:endParaRPr>
          </a:p>
          <a:p>
            <a:pPr algn="l">
              <a:lnSpc>
                <a:spcPts val="7840"/>
              </a:lnSpc>
            </a:pPr>
            <a:r>
              <a:rPr lang="en-US" sz="4400" dirty="0">
                <a:solidFill>
                  <a:srgbClr val="333333"/>
                </a:solidFill>
                <a:latin typeface="Ubuntu Bold"/>
                <a:ea typeface="Ubuntu Bold"/>
                <a:cs typeface="Ubuntu Bold"/>
                <a:sym typeface="Ubuntu Bold"/>
              </a:rPr>
              <a:t>Erica Rodrigues de Oliveira</a:t>
            </a:r>
          </a:p>
        </p:txBody>
      </p:sp>
      <p:pic>
        <p:nvPicPr>
          <p:cNvPr id="23" name="Imagem 22" descr="Mulher com blusa preta&#10;&#10;Descrição gerada automaticamente">
            <a:extLst>
              <a:ext uri="{FF2B5EF4-FFF2-40B4-BE49-F238E27FC236}">
                <a16:creationId xmlns:a16="http://schemas.microsoft.com/office/drawing/2014/main" id="{C11CC7ED-F351-58A0-781F-F20D4BA0E27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>
          <a:xfrm>
            <a:off x="1070823" y="2588882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7174B7-E046-A379-94E3-583264F66D0C}"/>
              </a:ext>
            </a:extLst>
          </p:cNvPr>
          <p:cNvSpPr txBox="1"/>
          <p:nvPr/>
        </p:nvSpPr>
        <p:spPr>
          <a:xfrm>
            <a:off x="10363200" y="8156962"/>
            <a:ext cx="9886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>
                <a:solidFill>
                  <a:srgbClr val="333333"/>
                </a:solidFill>
                <a:latin typeface="Ubuntu Bol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http://lattes.cnpq.br/9144412328840200</a:t>
            </a:r>
            <a:r>
              <a:rPr lang="pt-BR" sz="3000" dirty="0">
                <a:solidFill>
                  <a:srgbClr val="333333"/>
                </a:solidFill>
                <a:latin typeface="Ubuntu Bold"/>
              </a:rPr>
              <a:t> </a:t>
            </a:r>
          </a:p>
        </p:txBody>
      </p:sp>
      <p:pic>
        <p:nvPicPr>
          <p:cNvPr id="1026" name="Picture 2" descr="Dúvidas sobre o currículo lattes? A gente responde">
            <a:extLst>
              <a:ext uri="{FF2B5EF4-FFF2-40B4-BE49-F238E27FC236}">
                <a16:creationId xmlns:a16="http://schemas.microsoft.com/office/drawing/2014/main" id="{56C41527-ED47-2A79-663F-95FBB716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534" y="7715401"/>
            <a:ext cx="1347320" cy="13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597B3-8558-4474-82DE-96BCDD5A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7200" b="1" dirty="0">
                <a:solidFill>
                  <a:srgbClr val="7030A0"/>
                </a:solidFill>
              </a:rPr>
              <a:t>Dinâmica: Eu já...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D4FDA2-2940-486F-9DC3-164496400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089" y="2324100"/>
            <a:ext cx="10692222" cy="6513513"/>
          </a:xfrm>
        </p:spPr>
        <p:txBody>
          <a:bodyPr>
            <a:normAutofit/>
          </a:bodyPr>
          <a:lstStyle/>
          <a:p>
            <a:r>
              <a:rPr lang="pt-BR" sz="4400" dirty="0"/>
              <a:t>Vamos ligar e desligar a câmera.</a:t>
            </a:r>
          </a:p>
          <a:p>
            <a:endParaRPr lang="pt-BR" sz="4400" dirty="0"/>
          </a:p>
          <a:p>
            <a:r>
              <a:rPr lang="pt-BR" sz="4400" dirty="0"/>
              <a:t>Se a resposta for:</a:t>
            </a:r>
          </a:p>
          <a:p>
            <a:pPr lvl="1"/>
            <a:endParaRPr lang="pt-BR" sz="4000" dirty="0"/>
          </a:p>
          <a:p>
            <a:pPr lvl="1"/>
            <a:r>
              <a:rPr lang="pt-BR" sz="4000" dirty="0"/>
              <a:t>SIM: liga o vídeo</a:t>
            </a:r>
          </a:p>
          <a:p>
            <a:pPr lvl="1"/>
            <a:endParaRPr lang="pt-BR" sz="4000" dirty="0"/>
          </a:p>
          <a:p>
            <a:pPr lvl="1"/>
            <a:r>
              <a:rPr lang="pt-BR" sz="4000" dirty="0"/>
              <a:t>NÃO: desligue o vídeo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8E83DC-DF40-4BCD-ADCB-DD61A6CF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06FE5-EF80-4FAC-93AF-5E231AAA1C40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2050" name="Picture 2" descr="Curso Dinâmicas para Motivação e Cooperação de Equipes nas Empresas - Jogos  de Quebra-gelo - YouTube">
            <a:extLst>
              <a:ext uri="{FF2B5EF4-FFF2-40B4-BE49-F238E27FC236}">
                <a16:creationId xmlns:a16="http://schemas.microsoft.com/office/drawing/2014/main" id="{5BF460D9-55E2-4A66-B320-F93E7890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4427989"/>
            <a:ext cx="4917524" cy="27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2">
            <a:extLst>
              <a:ext uri="{FF2B5EF4-FFF2-40B4-BE49-F238E27FC236}">
                <a16:creationId xmlns:a16="http://schemas.microsoft.com/office/drawing/2014/main" id="{A06D6831-7D75-09E9-F335-ACAD2BC37AA0}"/>
              </a:ext>
            </a:extLst>
          </p:cNvPr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31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901519" y="2520315"/>
            <a:ext cx="7950710" cy="7766685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1211" b="-121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06078" y="895350"/>
            <a:ext cx="6141591" cy="89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Quem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é </a:t>
            </a: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você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505200" y="571500"/>
            <a:ext cx="10972800" cy="895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Duas </a:t>
            </a: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verdades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, </a:t>
            </a: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uma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</a:t>
            </a: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mentira</a:t>
            </a:r>
            <a:endParaRPr lang="en-US" sz="5599" dirty="0">
              <a:solidFill>
                <a:srgbClr val="7030A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F8D7F8E-26E7-C53A-2B31-66AAB71E1AAE}"/>
              </a:ext>
            </a:extLst>
          </p:cNvPr>
          <p:cNvSpPr txBox="1">
            <a:spLocks/>
          </p:cNvSpPr>
          <p:nvPr/>
        </p:nvSpPr>
        <p:spPr>
          <a:xfrm>
            <a:off x="533400" y="2357718"/>
            <a:ext cx="12966111" cy="7391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b="0" dirty="0">
                <a:solidFill>
                  <a:srgbClr val="222222"/>
                </a:solidFill>
                <a:effectLst/>
                <a:latin typeface="Quattrocento Sans" panose="020B0604020202020204" charset="0"/>
              </a:rPr>
              <a:t>Vamos estimular nossa criatividade?? </a:t>
            </a:r>
          </a:p>
          <a:p>
            <a:r>
              <a:rPr lang="pt-BR" sz="4400" b="0" dirty="0">
                <a:solidFill>
                  <a:srgbClr val="222222"/>
                </a:solidFill>
                <a:effectLst/>
                <a:latin typeface="Quattrocento Sans" panose="020B0604020202020204" charset="0"/>
              </a:rPr>
              <a:t>Cada pessoa compartilha 3 afirmações sobre si</a:t>
            </a: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Turma adivinha a mentira</a:t>
            </a:r>
          </a:p>
          <a:p>
            <a:endParaRPr lang="pt-BR" sz="4400" dirty="0">
              <a:solidFill>
                <a:srgbClr val="222222"/>
              </a:solidFill>
              <a:latin typeface="Quattrocento Sans" panose="020B0604020202020204" charset="0"/>
            </a:endParaRPr>
          </a:p>
          <a:p>
            <a:endParaRPr lang="pt-BR" sz="4400" dirty="0">
              <a:solidFill>
                <a:srgbClr val="222222"/>
              </a:solidFill>
              <a:latin typeface="Quattrocento Sans" panose="020B0604020202020204" charset="0"/>
            </a:endParaRP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Eu comecei um doutorado mas desisti.</a:t>
            </a: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Eu já visitei o Pará.</a:t>
            </a: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Eu já saltei de paraquedas. </a:t>
            </a:r>
          </a:p>
          <a:p>
            <a:endParaRPr lang="pt-BR" sz="4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790937-5D84-0FFC-0606-382783B3A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602" y="4294713"/>
            <a:ext cx="7739398" cy="59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8413">
            <a:off x="-717429" y="7350690"/>
            <a:ext cx="3836145" cy="3815220"/>
          </a:xfrm>
          <a:custGeom>
            <a:avLst/>
            <a:gdLst/>
            <a:ahLst/>
            <a:cxnLst/>
            <a:rect l="l" t="t" r="r" b="b"/>
            <a:pathLst>
              <a:path w="3836145" h="3815220">
                <a:moveTo>
                  <a:pt x="0" y="0"/>
                </a:moveTo>
                <a:lnTo>
                  <a:pt x="3836145" y="0"/>
                </a:lnTo>
                <a:lnTo>
                  <a:pt x="3836145" y="3815220"/>
                </a:lnTo>
                <a:lnTo>
                  <a:pt x="0" y="381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791200" y="571500"/>
            <a:ext cx="6141591" cy="89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Quem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 é </a:t>
            </a:r>
            <a:r>
              <a:rPr lang="en-US" sz="5599" dirty="0" err="1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você</a:t>
            </a:r>
            <a:r>
              <a:rPr lang="en-US" sz="5599" dirty="0">
                <a:solidFill>
                  <a:srgbClr val="7030A0"/>
                </a:solidFill>
                <a:latin typeface="Ubuntu Bold"/>
                <a:ea typeface="Ubuntu Bold"/>
                <a:cs typeface="Ubuntu Bold"/>
                <a:sym typeface="Ubuntu Bold"/>
              </a:rPr>
              <a:t>?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F8D7F8E-26E7-C53A-2B31-66AAB71E1AAE}"/>
              </a:ext>
            </a:extLst>
          </p:cNvPr>
          <p:cNvSpPr txBox="1">
            <a:spLocks/>
          </p:cNvSpPr>
          <p:nvPr/>
        </p:nvSpPr>
        <p:spPr>
          <a:xfrm>
            <a:off x="1207089" y="2324100"/>
            <a:ext cx="5345653" cy="65135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b="0" dirty="0">
                <a:solidFill>
                  <a:srgbClr val="222222"/>
                </a:solidFill>
                <a:effectLst/>
                <a:latin typeface="Quattrocento Sans" panose="020B0604020202020204" charset="0"/>
              </a:rPr>
              <a:t>Nome, cidade</a:t>
            </a: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Curso</a:t>
            </a:r>
          </a:p>
          <a:p>
            <a:r>
              <a:rPr lang="pt-BR" sz="4400" b="0" dirty="0">
                <a:solidFill>
                  <a:srgbClr val="222222"/>
                </a:solidFill>
                <a:effectLst/>
                <a:latin typeface="Quattrocento Sans" panose="020B0604020202020204" charset="0"/>
              </a:rPr>
              <a:t>Hobbies</a:t>
            </a:r>
          </a:p>
          <a:p>
            <a:r>
              <a:rPr lang="pt-BR" sz="4400" dirty="0">
                <a:solidFill>
                  <a:srgbClr val="222222"/>
                </a:solidFill>
                <a:latin typeface="Quattrocento Sans" panose="020B0604020202020204" charset="0"/>
              </a:rPr>
              <a:t>Curiosidade sobre você</a:t>
            </a:r>
            <a:endParaRPr lang="pt-BR" sz="4400" b="0" dirty="0">
              <a:solidFill>
                <a:srgbClr val="222222"/>
              </a:solidFill>
              <a:effectLst/>
              <a:latin typeface="Quattrocento Sans" panose="020B0604020202020204" charset="0"/>
            </a:endParaRPr>
          </a:p>
          <a:p>
            <a:endParaRPr lang="pt-BR" sz="4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3AD61E-4D4F-459D-CA6A-8EDD24B59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797" y="3390900"/>
            <a:ext cx="11185402" cy="61101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AD0E178-2E7A-33B4-5AEE-42B1C1624C76}"/>
              </a:ext>
            </a:extLst>
          </p:cNvPr>
          <p:cNvSpPr txBox="1"/>
          <p:nvPr/>
        </p:nvSpPr>
        <p:spPr>
          <a:xfrm>
            <a:off x="6797796" y="9510109"/>
            <a:ext cx="111854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https://www.shutterstock.com/pt/video/clip-519679-lit-wooden-match-burning-down-slowly</a:t>
            </a:r>
          </a:p>
        </p:txBody>
      </p:sp>
    </p:spTree>
    <p:extLst>
      <p:ext uri="{BB962C8B-B14F-4D97-AF65-F5344CB8AC3E}">
        <p14:creationId xmlns:p14="http://schemas.microsoft.com/office/powerpoint/2010/main" val="130704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8F81B-9B3B-4EEC-A0BA-AEB42B27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solidFill>
                  <a:srgbClr val="7030A0"/>
                </a:solidFill>
              </a:rPr>
              <a:t>Análise Diagnóstica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1079D5-964F-45EE-A9BC-3693FC57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252" y="2091151"/>
            <a:ext cx="11830050" cy="6527007"/>
          </a:xfrm>
        </p:spPr>
        <p:txBody>
          <a:bodyPr>
            <a:normAutofit/>
          </a:bodyPr>
          <a:lstStyle/>
          <a:p>
            <a:r>
              <a:rPr lang="pt-BR" sz="4800" dirty="0"/>
              <a:t>Acesse e responda:</a:t>
            </a:r>
          </a:p>
          <a:p>
            <a:r>
              <a:rPr lang="pt-BR" sz="4800" dirty="0"/>
              <a:t>https://forms.gle/NE42TnLbEDCaCqDY7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F1770A-DA6C-4EAA-B56D-38904649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06FE5-EF80-4FAC-93AF-5E231AAA1C40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8" name="Gráfico 7" descr="Cronômetro">
            <a:extLst>
              <a:ext uri="{FF2B5EF4-FFF2-40B4-BE49-F238E27FC236}">
                <a16:creationId xmlns:a16="http://schemas.microsoft.com/office/drawing/2014/main" id="{BB39DB32-DBF9-469B-825E-6ECDA0D14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2925" y="1668842"/>
            <a:ext cx="1371600" cy="1371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DD2670D-CD71-4C61-9656-A3B64834A289}"/>
              </a:ext>
            </a:extLst>
          </p:cNvPr>
          <p:cNvSpPr txBox="1"/>
          <p:nvPr/>
        </p:nvSpPr>
        <p:spPr>
          <a:xfrm>
            <a:off x="13081822" y="2251118"/>
            <a:ext cx="1587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dirty="0"/>
              <a:t>5 minutos</a:t>
            </a:r>
          </a:p>
        </p:txBody>
      </p:sp>
      <p:pic>
        <p:nvPicPr>
          <p:cNvPr id="10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1EF2B5B6-335D-5E0D-9817-61ADE58B3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274638"/>
            <a:ext cx="2274246" cy="17073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93DE81-6648-8151-6B16-A3233296C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744385"/>
            <a:ext cx="9753599" cy="63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8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5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76394" y="-6669865"/>
            <a:ext cx="32840852" cy="32840852"/>
          </a:xfrm>
          <a:custGeom>
            <a:avLst/>
            <a:gdLst/>
            <a:ahLst/>
            <a:cxnLst/>
            <a:rect l="l" t="t" r="r" b="b"/>
            <a:pathLst>
              <a:path w="32840852" h="32840852">
                <a:moveTo>
                  <a:pt x="0" y="0"/>
                </a:moveTo>
                <a:lnTo>
                  <a:pt x="32840852" y="0"/>
                </a:lnTo>
                <a:lnTo>
                  <a:pt x="32840852" y="32840853"/>
                </a:lnTo>
                <a:lnTo>
                  <a:pt x="0" y="3284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6368314" y="1904711"/>
            <a:ext cx="3996701" cy="934229"/>
          </a:xfrm>
          <a:custGeom>
            <a:avLst/>
            <a:gdLst/>
            <a:ahLst/>
            <a:cxnLst/>
            <a:rect l="l" t="t" r="r" b="b"/>
            <a:pathLst>
              <a:path w="3996701" h="934229">
                <a:moveTo>
                  <a:pt x="0" y="934229"/>
                </a:moveTo>
                <a:lnTo>
                  <a:pt x="3996702" y="934229"/>
                </a:lnTo>
                <a:lnTo>
                  <a:pt x="3996702" y="0"/>
                </a:lnTo>
                <a:lnTo>
                  <a:pt x="0" y="0"/>
                </a:lnTo>
                <a:lnTo>
                  <a:pt x="0" y="9342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8906050" flipV="1">
            <a:off x="5665172" y="670686"/>
            <a:ext cx="1065962" cy="1031319"/>
          </a:xfrm>
          <a:custGeom>
            <a:avLst/>
            <a:gdLst/>
            <a:ahLst/>
            <a:cxnLst/>
            <a:rect l="l" t="t" r="r" b="b"/>
            <a:pathLst>
              <a:path w="1065962" h="1031319">
                <a:moveTo>
                  <a:pt x="0" y="1031319"/>
                </a:moveTo>
                <a:lnTo>
                  <a:pt x="1065962" y="1031319"/>
                </a:lnTo>
                <a:lnTo>
                  <a:pt x="1065962" y="0"/>
                </a:lnTo>
                <a:lnTo>
                  <a:pt x="0" y="0"/>
                </a:lnTo>
                <a:lnTo>
                  <a:pt x="0" y="10313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922210" y="1520962"/>
            <a:ext cx="10918209" cy="8229600"/>
          </a:xfrm>
          <a:custGeom>
            <a:avLst/>
            <a:gdLst/>
            <a:ahLst/>
            <a:cxnLst/>
            <a:rect l="l" t="t" r="r" b="b"/>
            <a:pathLst>
              <a:path w="10918209" h="8229600">
                <a:moveTo>
                  <a:pt x="0" y="0"/>
                </a:moveTo>
                <a:lnTo>
                  <a:pt x="10918209" y="0"/>
                </a:lnTo>
                <a:lnTo>
                  <a:pt x="109182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3974594"/>
            <a:ext cx="6824938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9B5C8F"/>
                </a:solidFill>
                <a:latin typeface="Ubuntu"/>
                <a:ea typeface="Ubuntu"/>
                <a:cs typeface="Ubuntu"/>
                <a:sym typeface="Ubuntu"/>
              </a:rPr>
              <a:t>APRESENTAÇÃO </a:t>
            </a:r>
          </a:p>
          <a:p>
            <a:pPr algn="ctr">
              <a:lnSpc>
                <a:spcPts val="9519"/>
              </a:lnSpc>
            </a:pPr>
            <a:r>
              <a:rPr lang="en-US" sz="6799">
                <a:solidFill>
                  <a:srgbClr val="9B5C8F"/>
                </a:solidFill>
                <a:latin typeface="Ubuntu"/>
                <a:ea typeface="Ubuntu"/>
                <a:cs typeface="Ubuntu"/>
                <a:sym typeface="Ubuntu"/>
              </a:rPr>
              <a:t>DA UC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771</Words>
  <Application>Microsoft Office PowerPoint</Application>
  <PresentationFormat>Personalizar</PresentationFormat>
  <Paragraphs>168</Paragraphs>
  <Slides>25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Wingdings</vt:lpstr>
      <vt:lpstr>Ubuntu Bold</vt:lpstr>
      <vt:lpstr>Ubuntu</vt:lpstr>
      <vt:lpstr>Aptos</vt:lpstr>
      <vt:lpstr>Open Sans Bold</vt:lpstr>
      <vt:lpstr>Arial</vt:lpstr>
      <vt:lpstr>Quattrocento Sans</vt:lpstr>
      <vt:lpstr>Calibri</vt:lpstr>
      <vt:lpstr>Lato 2</vt:lpstr>
      <vt:lpstr>Lato 1 Bold</vt:lpstr>
      <vt:lpstr>Office Theme</vt:lpstr>
      <vt:lpstr>Apresentação do PowerPoint</vt:lpstr>
      <vt:lpstr>Apresentação do PowerPoint</vt:lpstr>
      <vt:lpstr>Apresentação do PowerPoint</vt:lpstr>
      <vt:lpstr>Dinâmica: Eu já...</vt:lpstr>
      <vt:lpstr>Apresentação do PowerPoint</vt:lpstr>
      <vt:lpstr>Apresentação do PowerPoint</vt:lpstr>
      <vt:lpstr>Apresentação do PowerPoint</vt:lpstr>
      <vt:lpstr>Análise Diagnóstica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- Apresentação</dc:title>
  <cp:lastModifiedBy>ERICA RODRIGUES DE OLIVEIRA</cp:lastModifiedBy>
  <cp:revision>13</cp:revision>
  <dcterms:created xsi:type="dcterms:W3CDTF">2006-08-16T00:00:00Z</dcterms:created>
  <dcterms:modified xsi:type="dcterms:W3CDTF">2024-08-14T00:53:51Z</dcterms:modified>
  <dc:identifier>DAF9Ps2WgxE</dc:identifier>
</cp:coreProperties>
</file>